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11"/>
  </p:notesMasterIdLst>
  <p:sldIdLst>
    <p:sldId id="263" r:id="rId3"/>
    <p:sldId id="290" r:id="rId4"/>
    <p:sldId id="317" r:id="rId5"/>
    <p:sldId id="287" r:id="rId6"/>
    <p:sldId id="307" r:id="rId7"/>
    <p:sldId id="310" r:id="rId8"/>
    <p:sldId id="311" r:id="rId9"/>
    <p:sldId id="286" r:id="rId10"/>
  </p:sldIdLst>
  <p:sldSz cx="9144000" cy="6858000" type="screen4x3"/>
  <p:notesSz cx="6797675" cy="9926638"/>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5F5F"/>
    <a:srgbClr val="DDDDDD"/>
    <a:srgbClr val="EAEAEA"/>
    <a:srgbClr val="E1EAEF"/>
    <a:srgbClr val="D8E6F0"/>
    <a:srgbClr val="E0ECF0"/>
    <a:srgbClr val="DDF8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snapToGrid="0">
      <p:cViewPr varScale="1">
        <p:scale>
          <a:sx n="70" d="100"/>
          <a:sy n="70" d="100"/>
        </p:scale>
        <p:origin x="-1164" y="-90"/>
      </p:cViewPr>
      <p:guideLst>
        <p:guide orient="horz" pos="2160"/>
        <p:guide pos="2879"/>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s-AR"/>
          </a:p>
        </p:txBody>
      </p:sp>
      <p:sp>
        <p:nvSpPr>
          <p:cNvPr id="3" name="2 Marcador de fecha"/>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54796D92-2538-4EA7-98DF-B32DA8E2D91A}" type="datetimeFigureOut">
              <a:rPr lang="es-AR"/>
              <a:pPr>
                <a:defRPr/>
              </a:pPr>
              <a:t>13/04/2015</a:t>
            </a:fld>
            <a:endParaRPr lang="es-AR"/>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s-AR" noProof="0"/>
          </a:p>
        </p:txBody>
      </p:sp>
      <p:sp>
        <p:nvSpPr>
          <p:cNvPr id="5" name="4 Marcador de notas"/>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AR" noProof="0"/>
          </a:p>
        </p:txBody>
      </p:sp>
      <p:sp>
        <p:nvSpPr>
          <p:cNvPr id="6" name="5 Marcador de pie de página"/>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es-AR"/>
          </a:p>
        </p:txBody>
      </p:sp>
      <p:sp>
        <p:nvSpPr>
          <p:cNvPr id="7" name="6 Marcador de número de diapositiva"/>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pPr>
              <a:defRPr/>
            </a:pPr>
            <a:fld id="{E75A02B4-AB17-4F7C-9A2B-E8C54E4FFA1B}" type="slidenum">
              <a:rPr lang="es-AR"/>
              <a:pPr>
                <a:defRPr/>
              </a:pPr>
              <a:t>‹Nº›</a:t>
            </a:fld>
            <a:endParaRPr lang="es-AR"/>
          </a:p>
        </p:txBody>
      </p:sp>
    </p:spTree>
    <p:extLst>
      <p:ext uri="{BB962C8B-B14F-4D97-AF65-F5344CB8AC3E}">
        <p14:creationId xmlns:p14="http://schemas.microsoft.com/office/powerpoint/2010/main" val="28649761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6"/>
          <p:cNvSpPr>
            <a:spLocks noGrp="1" noChangeArrowheads="1"/>
          </p:cNvSpPr>
          <p:nvPr>
            <p:ph type="sldNum" sz="quarter" idx="11"/>
          </p:nvPr>
        </p:nvSpPr>
        <p:spPr>
          <a:ln/>
        </p:spPr>
        <p:txBody>
          <a:bodyPr/>
          <a:lstStyle>
            <a:lvl1pPr>
              <a:defRPr/>
            </a:lvl1pPr>
          </a:lstStyle>
          <a:p>
            <a:pPr>
              <a:defRPr/>
            </a:pPr>
            <a:fld id="{7E3EA012-A2A0-4CDE-A3B3-2B53E52E62E0}"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6"/>
          <p:cNvSpPr>
            <a:spLocks noGrp="1" noChangeArrowheads="1"/>
          </p:cNvSpPr>
          <p:nvPr>
            <p:ph type="sldNum" sz="quarter" idx="11"/>
          </p:nvPr>
        </p:nvSpPr>
        <p:spPr>
          <a:ln/>
        </p:spPr>
        <p:txBody>
          <a:bodyPr/>
          <a:lstStyle>
            <a:lvl1pPr>
              <a:defRPr/>
            </a:lvl1pPr>
          </a:lstStyle>
          <a:p>
            <a:pPr>
              <a:defRPr/>
            </a:pPr>
            <a:fld id="{C770A356-692A-4482-8262-4E2FDEF6C130}"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6"/>
          <p:cNvSpPr>
            <a:spLocks noGrp="1" noChangeArrowheads="1"/>
          </p:cNvSpPr>
          <p:nvPr>
            <p:ph type="sldNum" sz="quarter" idx="11"/>
          </p:nvPr>
        </p:nvSpPr>
        <p:spPr>
          <a:ln/>
        </p:spPr>
        <p:txBody>
          <a:bodyPr/>
          <a:lstStyle>
            <a:lvl1pPr>
              <a:defRPr/>
            </a:lvl1pPr>
          </a:lstStyle>
          <a:p>
            <a:pPr>
              <a:defRPr/>
            </a:pPr>
            <a:fld id="{EE087294-FFD1-420E-871A-72F994C4F14D}"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6"/>
          <p:cNvSpPr>
            <a:spLocks noGrp="1" noChangeArrowheads="1"/>
          </p:cNvSpPr>
          <p:nvPr>
            <p:ph type="sldNum" sz="quarter" idx="11"/>
          </p:nvPr>
        </p:nvSpPr>
        <p:spPr>
          <a:ln/>
        </p:spPr>
        <p:txBody>
          <a:bodyPr/>
          <a:lstStyle>
            <a:lvl1pPr>
              <a:defRPr/>
            </a:lvl1pPr>
          </a:lstStyle>
          <a:p>
            <a:pPr>
              <a:defRPr/>
            </a:pPr>
            <a:fld id="{8BE716AA-C472-4407-AA06-CB098542C6C8}" type="slidenum">
              <a:rPr lang="es-ES"/>
              <a:pPr>
                <a:defRPr/>
              </a:pPr>
              <a:t>‹Nº›</a:t>
            </a:fld>
            <a:endParaRPr lang="es-E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6"/>
          <p:cNvSpPr>
            <a:spLocks noGrp="1" noChangeArrowheads="1"/>
          </p:cNvSpPr>
          <p:nvPr>
            <p:ph type="sldNum" sz="quarter" idx="11"/>
          </p:nvPr>
        </p:nvSpPr>
        <p:spPr>
          <a:ln/>
        </p:spPr>
        <p:txBody>
          <a:bodyPr/>
          <a:lstStyle>
            <a:lvl1pPr>
              <a:defRPr/>
            </a:lvl1pPr>
          </a:lstStyle>
          <a:p>
            <a:pPr>
              <a:defRPr/>
            </a:pPr>
            <a:fld id="{0DD2C3A8-81E6-423A-8BB7-11201E0FF572}"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577850" y="1600200"/>
            <a:ext cx="38417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572000" y="1600200"/>
            <a:ext cx="38433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6"/>
          <p:cNvSpPr>
            <a:spLocks noGrp="1" noChangeArrowheads="1"/>
          </p:cNvSpPr>
          <p:nvPr>
            <p:ph type="sldNum" sz="quarter" idx="11"/>
          </p:nvPr>
        </p:nvSpPr>
        <p:spPr>
          <a:ln/>
        </p:spPr>
        <p:txBody>
          <a:bodyPr/>
          <a:lstStyle>
            <a:lvl1pPr>
              <a:defRPr/>
            </a:lvl1pPr>
          </a:lstStyle>
          <a:p>
            <a:pPr>
              <a:defRPr/>
            </a:pPr>
            <a:fld id="{B6A14254-AD18-46DE-97F8-758E49171BE5}"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6"/>
          <p:cNvSpPr>
            <a:spLocks noGrp="1" noChangeArrowheads="1"/>
          </p:cNvSpPr>
          <p:nvPr>
            <p:ph type="sldNum" sz="quarter" idx="11"/>
          </p:nvPr>
        </p:nvSpPr>
        <p:spPr>
          <a:ln/>
        </p:spPr>
        <p:txBody>
          <a:bodyPr/>
          <a:lstStyle>
            <a:lvl1pPr>
              <a:defRPr/>
            </a:lvl1pPr>
          </a:lstStyle>
          <a:p>
            <a:pPr>
              <a:defRPr/>
            </a:pPr>
            <a:fld id="{C6000B87-5B1E-4787-A8C3-E1923D773356}"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6"/>
          <p:cNvSpPr>
            <a:spLocks noGrp="1" noChangeArrowheads="1"/>
          </p:cNvSpPr>
          <p:nvPr>
            <p:ph type="sldNum" sz="quarter" idx="11"/>
          </p:nvPr>
        </p:nvSpPr>
        <p:spPr>
          <a:ln/>
        </p:spPr>
        <p:txBody>
          <a:bodyPr/>
          <a:lstStyle>
            <a:lvl1pPr>
              <a:defRPr/>
            </a:lvl1pPr>
          </a:lstStyle>
          <a:p>
            <a:pPr>
              <a:defRPr/>
            </a:pPr>
            <a:fld id="{C08D2D36-1C94-42EB-92B6-30D6038B8E29}"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6"/>
          <p:cNvSpPr>
            <a:spLocks noGrp="1" noChangeArrowheads="1"/>
          </p:cNvSpPr>
          <p:nvPr>
            <p:ph type="sldNum" sz="quarter" idx="11"/>
          </p:nvPr>
        </p:nvSpPr>
        <p:spPr>
          <a:ln/>
        </p:spPr>
        <p:txBody>
          <a:bodyPr/>
          <a:lstStyle>
            <a:lvl1pPr>
              <a:defRPr/>
            </a:lvl1pPr>
          </a:lstStyle>
          <a:p>
            <a:pPr>
              <a:defRPr/>
            </a:pPr>
            <a:fld id="{BA2E68F6-D29D-4BF3-8F7F-92B5521EFD40}"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6"/>
          <p:cNvSpPr>
            <a:spLocks noGrp="1" noChangeArrowheads="1"/>
          </p:cNvSpPr>
          <p:nvPr>
            <p:ph type="sldNum" sz="quarter" idx="11"/>
          </p:nvPr>
        </p:nvSpPr>
        <p:spPr>
          <a:ln/>
        </p:spPr>
        <p:txBody>
          <a:bodyPr/>
          <a:lstStyle>
            <a:lvl1pPr>
              <a:defRPr/>
            </a:lvl1pPr>
          </a:lstStyle>
          <a:p>
            <a:pPr>
              <a:defRPr/>
            </a:pPr>
            <a:fld id="{B7B7B398-4ECF-43F7-8298-67652C4ACA88}"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6"/>
          <p:cNvSpPr>
            <a:spLocks noGrp="1" noChangeArrowheads="1"/>
          </p:cNvSpPr>
          <p:nvPr>
            <p:ph type="sldNum" sz="quarter" idx="11"/>
          </p:nvPr>
        </p:nvSpPr>
        <p:spPr>
          <a:ln/>
        </p:spPr>
        <p:txBody>
          <a:bodyPr/>
          <a:lstStyle>
            <a:lvl1pPr>
              <a:defRPr/>
            </a:lvl1pPr>
          </a:lstStyle>
          <a:p>
            <a:pPr>
              <a:defRPr/>
            </a:pPr>
            <a:fld id="{A4338E64-01BA-443E-84FA-558403A1A8F8}"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4" descr="pie"/>
          <p:cNvPicPr>
            <a:picLocks noChangeAspect="1" noChangeArrowheads="1"/>
          </p:cNvPicPr>
          <p:nvPr userDrawn="1"/>
        </p:nvPicPr>
        <p:blipFill>
          <a:blip r:embed="rId13"/>
          <a:srcRect/>
          <a:stretch>
            <a:fillRect/>
          </a:stretch>
        </p:blipFill>
        <p:spPr bwMode="auto">
          <a:xfrm>
            <a:off x="-15875" y="5954713"/>
            <a:ext cx="9159875" cy="903287"/>
          </a:xfrm>
          <a:prstGeom prst="rect">
            <a:avLst/>
          </a:prstGeom>
          <a:noFill/>
          <a:ln w="9525">
            <a:noFill/>
            <a:miter lim="800000"/>
            <a:headEnd/>
            <a:tailEnd/>
          </a:ln>
        </p:spPr>
      </p:pic>
      <p:sp>
        <p:nvSpPr>
          <p:cNvPr id="1027" name="Rectangle 3"/>
          <p:cNvSpPr>
            <a:spLocks noGrp="1" noChangeArrowheads="1"/>
          </p:cNvSpPr>
          <p:nvPr>
            <p:ph type="body" idx="1"/>
          </p:nvPr>
        </p:nvSpPr>
        <p:spPr bwMode="auto">
          <a:xfrm>
            <a:off x="577850" y="1600200"/>
            <a:ext cx="7837488"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s-ES"/>
          </a:p>
        </p:txBody>
      </p:sp>
      <p:sp>
        <p:nvSpPr>
          <p:cNvPr id="1030" name="Rectangle 6"/>
          <p:cNvSpPr>
            <a:spLocks noGrp="1" noChangeArrowheads="1"/>
          </p:cNvSpPr>
          <p:nvPr>
            <p:ph type="sldNum" sz="quarter" idx="4"/>
          </p:nvPr>
        </p:nvSpPr>
        <p:spPr bwMode="auto">
          <a:xfrm>
            <a:off x="4859338"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8E103E8-5A2E-4E5E-9B61-465DB9B2B7F9}" type="slidenum">
              <a:rPr lang="es-ES"/>
              <a:pPr>
                <a:defRPr/>
              </a:pPr>
              <a:t>‹Nº›</a:t>
            </a:fld>
            <a:endParaRPr lang="es-ES"/>
          </a:p>
        </p:txBody>
      </p:sp>
      <p:pic>
        <p:nvPicPr>
          <p:cNvPr id="2" name="Picture 18" descr="encabezado"/>
          <p:cNvPicPr>
            <a:picLocks noChangeAspect="1" noChangeArrowheads="1"/>
          </p:cNvPicPr>
          <p:nvPr userDrawn="1"/>
        </p:nvPicPr>
        <p:blipFill>
          <a:blip r:embed="rId14"/>
          <a:srcRect/>
          <a:stretch>
            <a:fillRect/>
          </a:stretch>
        </p:blipFill>
        <p:spPr bwMode="auto">
          <a:xfrm>
            <a:off x="-15875" y="0"/>
            <a:ext cx="9159875" cy="1181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defRPr sz="1000">
          <a:solidFill>
            <a:srgbClr val="009FCB"/>
          </a:solidFill>
          <a:latin typeface="+mj-lt"/>
          <a:ea typeface="+mj-ea"/>
          <a:cs typeface="+mj-cs"/>
        </a:defRPr>
      </a:lvl1pPr>
      <a:lvl2pPr algn="l" rtl="0" eaLnBrk="0" fontAlgn="base" hangingPunct="0">
        <a:spcBef>
          <a:spcPct val="0"/>
        </a:spcBef>
        <a:spcAft>
          <a:spcPct val="0"/>
        </a:spcAft>
        <a:defRPr sz="1000">
          <a:solidFill>
            <a:srgbClr val="009FCB"/>
          </a:solidFill>
          <a:latin typeface="Arial" charset="0"/>
        </a:defRPr>
      </a:lvl2pPr>
      <a:lvl3pPr algn="l" rtl="0" eaLnBrk="0" fontAlgn="base" hangingPunct="0">
        <a:spcBef>
          <a:spcPct val="0"/>
        </a:spcBef>
        <a:spcAft>
          <a:spcPct val="0"/>
        </a:spcAft>
        <a:defRPr sz="1000">
          <a:solidFill>
            <a:srgbClr val="009FCB"/>
          </a:solidFill>
          <a:latin typeface="Arial" charset="0"/>
        </a:defRPr>
      </a:lvl3pPr>
      <a:lvl4pPr algn="l" rtl="0" eaLnBrk="0" fontAlgn="base" hangingPunct="0">
        <a:spcBef>
          <a:spcPct val="0"/>
        </a:spcBef>
        <a:spcAft>
          <a:spcPct val="0"/>
        </a:spcAft>
        <a:defRPr sz="1000">
          <a:solidFill>
            <a:srgbClr val="009FCB"/>
          </a:solidFill>
          <a:latin typeface="Arial" charset="0"/>
        </a:defRPr>
      </a:lvl4pPr>
      <a:lvl5pPr algn="l" rtl="0" eaLnBrk="0" fontAlgn="base" hangingPunct="0">
        <a:spcBef>
          <a:spcPct val="0"/>
        </a:spcBef>
        <a:spcAft>
          <a:spcPct val="0"/>
        </a:spcAft>
        <a:defRPr sz="1000">
          <a:solidFill>
            <a:srgbClr val="009FCB"/>
          </a:solidFill>
          <a:latin typeface="Arial" charset="0"/>
        </a:defRPr>
      </a:lvl5pPr>
      <a:lvl6pPr marL="457200" algn="l" rtl="0" fontAlgn="base">
        <a:spcBef>
          <a:spcPct val="0"/>
        </a:spcBef>
        <a:spcAft>
          <a:spcPct val="0"/>
        </a:spcAft>
        <a:defRPr sz="1000">
          <a:solidFill>
            <a:srgbClr val="009FCB"/>
          </a:solidFill>
          <a:latin typeface="Arial" charset="0"/>
        </a:defRPr>
      </a:lvl6pPr>
      <a:lvl7pPr marL="914400" algn="l" rtl="0" fontAlgn="base">
        <a:spcBef>
          <a:spcPct val="0"/>
        </a:spcBef>
        <a:spcAft>
          <a:spcPct val="0"/>
        </a:spcAft>
        <a:defRPr sz="1000">
          <a:solidFill>
            <a:srgbClr val="009FCB"/>
          </a:solidFill>
          <a:latin typeface="Arial" charset="0"/>
        </a:defRPr>
      </a:lvl7pPr>
      <a:lvl8pPr marL="1371600" algn="l" rtl="0" fontAlgn="base">
        <a:spcBef>
          <a:spcPct val="0"/>
        </a:spcBef>
        <a:spcAft>
          <a:spcPct val="0"/>
        </a:spcAft>
        <a:defRPr sz="1000">
          <a:solidFill>
            <a:srgbClr val="009FCB"/>
          </a:solidFill>
          <a:latin typeface="Arial" charset="0"/>
        </a:defRPr>
      </a:lvl8pPr>
      <a:lvl9pPr marL="1828800" algn="l" rtl="0" fontAlgn="base">
        <a:spcBef>
          <a:spcPct val="0"/>
        </a:spcBef>
        <a:spcAft>
          <a:spcPct val="0"/>
        </a:spcAft>
        <a:defRPr sz="1000">
          <a:solidFill>
            <a:srgbClr val="009FCB"/>
          </a:solidFill>
          <a:latin typeface="Arial" charset="0"/>
        </a:defRPr>
      </a:lvl9pPr>
    </p:titleStyle>
    <p:bodyStyle>
      <a:lvl1pPr marL="342900" indent="-342900" algn="l" rtl="0" eaLnBrk="0" fontAlgn="base" hangingPunct="0">
        <a:spcBef>
          <a:spcPct val="20000"/>
        </a:spcBef>
        <a:spcAft>
          <a:spcPct val="0"/>
        </a:spcAft>
        <a:buChar char="•"/>
        <a:defRPr sz="2000">
          <a:solidFill>
            <a:srgbClr val="5F5F5F"/>
          </a:solidFill>
          <a:latin typeface="+mn-lt"/>
          <a:ea typeface="+mn-ea"/>
          <a:cs typeface="+mn-cs"/>
        </a:defRPr>
      </a:lvl1pPr>
      <a:lvl2pPr marL="742950" indent="-285750" algn="l" rtl="0" eaLnBrk="0" fontAlgn="base" hangingPunct="0">
        <a:spcBef>
          <a:spcPct val="20000"/>
        </a:spcBef>
        <a:spcAft>
          <a:spcPct val="0"/>
        </a:spcAft>
        <a:buClr>
          <a:srgbClr val="009FCB"/>
        </a:buClr>
        <a:buFont typeface="Wingdings" pitchFamily="2" charset="2"/>
        <a:buChar char="§"/>
        <a:defRPr sz="1600">
          <a:solidFill>
            <a:srgbClr val="5F5F5F"/>
          </a:solidFill>
          <a:latin typeface="+mn-lt"/>
        </a:defRPr>
      </a:lvl2pPr>
      <a:lvl3pPr marL="1143000" indent="-228600" algn="l" rtl="0" eaLnBrk="0" fontAlgn="base" hangingPunct="0">
        <a:spcBef>
          <a:spcPct val="20000"/>
        </a:spcBef>
        <a:spcAft>
          <a:spcPct val="0"/>
        </a:spcAft>
        <a:buClr>
          <a:srgbClr val="009FCB"/>
        </a:buClr>
        <a:buFont typeface="Arial" charset="0"/>
        <a:buChar char="□"/>
        <a:defRPr sz="1400">
          <a:solidFill>
            <a:srgbClr val="5F5F5F"/>
          </a:solidFill>
          <a:latin typeface="+mn-lt"/>
        </a:defRPr>
      </a:lvl3pPr>
      <a:lvl4pPr marL="1600200" indent="-228600" algn="l" rtl="0" eaLnBrk="0" fontAlgn="base" hangingPunct="0">
        <a:spcBef>
          <a:spcPct val="20000"/>
        </a:spcBef>
        <a:spcAft>
          <a:spcPct val="0"/>
        </a:spcAft>
        <a:buChar char="–"/>
        <a:defRPr sz="1200">
          <a:solidFill>
            <a:srgbClr val="5F5F5F"/>
          </a:solidFill>
          <a:latin typeface="+mn-lt"/>
        </a:defRPr>
      </a:lvl4pPr>
      <a:lvl5pPr marL="2057400" indent="-228600" algn="l" rtl="0" eaLnBrk="0" fontAlgn="base" hangingPunct="0">
        <a:spcBef>
          <a:spcPct val="20000"/>
        </a:spcBef>
        <a:spcAft>
          <a:spcPct val="0"/>
        </a:spcAft>
        <a:buChar char="»"/>
        <a:defRPr sz="1000">
          <a:solidFill>
            <a:srgbClr val="5F5F5F"/>
          </a:solidFill>
          <a:latin typeface="+mn-lt"/>
        </a:defRPr>
      </a:lvl5pPr>
      <a:lvl6pPr marL="2514600" indent="-228600" algn="l" rtl="0" fontAlgn="base">
        <a:spcBef>
          <a:spcPct val="20000"/>
        </a:spcBef>
        <a:spcAft>
          <a:spcPct val="0"/>
        </a:spcAft>
        <a:buChar char="»"/>
        <a:defRPr sz="1000">
          <a:solidFill>
            <a:srgbClr val="5F5F5F"/>
          </a:solidFill>
          <a:latin typeface="+mn-lt"/>
        </a:defRPr>
      </a:lvl6pPr>
      <a:lvl7pPr marL="2971800" indent="-228600" algn="l" rtl="0" fontAlgn="base">
        <a:spcBef>
          <a:spcPct val="20000"/>
        </a:spcBef>
        <a:spcAft>
          <a:spcPct val="0"/>
        </a:spcAft>
        <a:buChar char="»"/>
        <a:defRPr sz="1000">
          <a:solidFill>
            <a:srgbClr val="5F5F5F"/>
          </a:solidFill>
          <a:latin typeface="+mn-lt"/>
        </a:defRPr>
      </a:lvl7pPr>
      <a:lvl8pPr marL="3429000" indent="-228600" algn="l" rtl="0" fontAlgn="base">
        <a:spcBef>
          <a:spcPct val="20000"/>
        </a:spcBef>
        <a:spcAft>
          <a:spcPct val="0"/>
        </a:spcAft>
        <a:buChar char="»"/>
        <a:defRPr sz="1000">
          <a:solidFill>
            <a:srgbClr val="5F5F5F"/>
          </a:solidFill>
          <a:latin typeface="+mn-lt"/>
        </a:defRPr>
      </a:lvl8pPr>
      <a:lvl9pPr marL="3886200" indent="-228600" algn="l" rtl="0" fontAlgn="base">
        <a:spcBef>
          <a:spcPct val="20000"/>
        </a:spcBef>
        <a:spcAft>
          <a:spcPct val="0"/>
        </a:spcAft>
        <a:buChar char="»"/>
        <a:defRPr sz="1000">
          <a:solidFill>
            <a:srgbClr val="5F5F5F"/>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3314" name="Picture 7" descr="caratula"/>
          <p:cNvPicPr>
            <a:picLocks noChangeAspect="1" noChangeArrowheads="1"/>
          </p:cNvPicPr>
          <p:nvPr userDrawn="1"/>
        </p:nvPicPr>
        <p:blipFill>
          <a:blip r:embed="rId13"/>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8"/>
          <p:cNvSpPr>
            <a:spLocks noChangeArrowheads="1"/>
          </p:cNvSpPr>
          <p:nvPr/>
        </p:nvSpPr>
        <p:spPr bwMode="auto">
          <a:xfrm>
            <a:off x="566738" y="5003800"/>
            <a:ext cx="6697662" cy="347663"/>
          </a:xfrm>
          <a:prstGeom prst="rect">
            <a:avLst/>
          </a:prstGeom>
          <a:noFill/>
          <a:ln w="9525">
            <a:noFill/>
            <a:miter lim="800000"/>
            <a:headEnd/>
            <a:tailEnd/>
          </a:ln>
        </p:spPr>
        <p:txBody>
          <a:bodyPr anchor="ctr"/>
          <a:lstStyle/>
          <a:p>
            <a:endParaRPr lang="es-ES" sz="1400" dirty="0">
              <a:solidFill>
                <a:srgbClr val="009FCB"/>
              </a:solidFill>
            </a:endParaRPr>
          </a:p>
        </p:txBody>
      </p:sp>
      <p:sp>
        <p:nvSpPr>
          <p:cNvPr id="26626" name="Rectangle 9"/>
          <p:cNvSpPr>
            <a:spLocks noChangeArrowheads="1"/>
          </p:cNvSpPr>
          <p:nvPr/>
        </p:nvSpPr>
        <p:spPr bwMode="auto">
          <a:xfrm>
            <a:off x="2181225" y="6234113"/>
            <a:ext cx="6697663" cy="347662"/>
          </a:xfrm>
          <a:prstGeom prst="rect">
            <a:avLst/>
          </a:prstGeom>
          <a:noFill/>
          <a:ln w="9525">
            <a:noFill/>
            <a:miter lim="800000"/>
            <a:headEnd/>
            <a:tailEnd/>
          </a:ln>
        </p:spPr>
        <p:txBody>
          <a:bodyPr anchor="ctr"/>
          <a:lstStyle/>
          <a:p>
            <a:pPr algn="r"/>
            <a:r>
              <a:rPr lang="es-ES_tradnl" sz="1000" b="1">
                <a:solidFill>
                  <a:srgbClr val="009FCB"/>
                </a:solidFill>
              </a:rPr>
              <a:t>www.bice.com.ar</a:t>
            </a:r>
            <a:endParaRPr lang="es-ES" sz="1000" b="1">
              <a:solidFill>
                <a:srgbClr val="009FCB"/>
              </a:solidFill>
            </a:endParaRPr>
          </a:p>
        </p:txBody>
      </p:sp>
      <p:sp>
        <p:nvSpPr>
          <p:cNvPr id="26627" name="Text Box 11"/>
          <p:cNvSpPr txBox="1">
            <a:spLocks noChangeArrowheads="1"/>
          </p:cNvSpPr>
          <p:nvPr/>
        </p:nvSpPr>
        <p:spPr bwMode="auto">
          <a:xfrm>
            <a:off x="566738" y="2265410"/>
            <a:ext cx="7669212" cy="1200329"/>
          </a:xfrm>
          <a:prstGeom prst="rect">
            <a:avLst/>
          </a:prstGeom>
          <a:noFill/>
          <a:ln w="9525">
            <a:noFill/>
            <a:miter lim="800000"/>
            <a:headEnd/>
            <a:tailEnd/>
          </a:ln>
        </p:spPr>
        <p:txBody>
          <a:bodyPr>
            <a:spAutoFit/>
          </a:bodyPr>
          <a:lstStyle/>
          <a:p>
            <a:pPr algn="ctr">
              <a:spcBef>
                <a:spcPct val="50000"/>
              </a:spcBef>
            </a:pPr>
            <a:r>
              <a:rPr lang="es-ES_tradnl" sz="3600" smtClean="0">
                <a:solidFill>
                  <a:srgbClr val="009FCB"/>
                </a:solidFill>
                <a:latin typeface="Calibri" panose="020F0502020204030204" pitchFamily="34" charset="0"/>
              </a:rPr>
              <a:t>Instrumentos </a:t>
            </a:r>
            <a:r>
              <a:rPr lang="es-ES_tradnl" sz="3600" dirty="0" smtClean="0">
                <a:solidFill>
                  <a:srgbClr val="009FCB"/>
                </a:solidFill>
                <a:latin typeface="Calibri" panose="020F0502020204030204" pitchFamily="34" charset="0"/>
              </a:rPr>
              <a:t>para la financiación del Comercio Exterior</a:t>
            </a:r>
            <a:endParaRPr lang="es-ES" sz="3600" dirty="0">
              <a:solidFill>
                <a:srgbClr val="009FCB"/>
              </a:solidFill>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271"/>
          <p:cNvSpPr txBox="1">
            <a:spLocks noChangeArrowheads="1"/>
          </p:cNvSpPr>
          <p:nvPr/>
        </p:nvSpPr>
        <p:spPr bwMode="auto">
          <a:xfrm>
            <a:off x="1736725" y="6324600"/>
            <a:ext cx="1482725" cy="214313"/>
          </a:xfrm>
          <a:prstGeom prst="rect">
            <a:avLst/>
          </a:prstGeom>
          <a:noFill/>
          <a:ln w="9525">
            <a:noFill/>
            <a:miter lim="800000"/>
            <a:headEnd/>
            <a:tailEnd/>
          </a:ln>
        </p:spPr>
        <p:txBody>
          <a:bodyPr>
            <a:spAutoFit/>
          </a:bodyPr>
          <a:lstStyle/>
          <a:p>
            <a:pPr>
              <a:spcBef>
                <a:spcPct val="50000"/>
              </a:spcBef>
            </a:pPr>
            <a:endParaRPr lang="en-US" sz="800" b="1">
              <a:solidFill>
                <a:srgbClr val="009FCB"/>
              </a:solidFill>
            </a:endParaRPr>
          </a:p>
        </p:txBody>
      </p:sp>
      <p:sp>
        <p:nvSpPr>
          <p:cNvPr id="27650" name="Text Box 269"/>
          <p:cNvSpPr txBox="1">
            <a:spLocks noChangeArrowheads="1"/>
          </p:cNvSpPr>
          <p:nvPr/>
        </p:nvSpPr>
        <p:spPr bwMode="auto">
          <a:xfrm>
            <a:off x="484188" y="403225"/>
            <a:ext cx="8175625" cy="579438"/>
          </a:xfrm>
          <a:prstGeom prst="rect">
            <a:avLst/>
          </a:prstGeom>
          <a:noFill/>
          <a:ln w="9525">
            <a:noFill/>
            <a:miter lim="800000"/>
            <a:headEnd/>
            <a:tailEnd/>
          </a:ln>
        </p:spPr>
        <p:txBody>
          <a:bodyPr>
            <a:spAutoFit/>
          </a:bodyPr>
          <a:lstStyle/>
          <a:p>
            <a:pPr>
              <a:spcBef>
                <a:spcPct val="50000"/>
              </a:spcBef>
            </a:pPr>
            <a:r>
              <a:rPr lang="es-ES" sz="3200" dirty="0" smtClean="0">
                <a:solidFill>
                  <a:srgbClr val="009FCB"/>
                </a:solidFill>
                <a:latin typeface="Calibri" panose="020F0502020204030204" pitchFamily="34" charset="0"/>
              </a:rPr>
              <a:t>Financiamientos de Comercio Exterior</a:t>
            </a:r>
            <a:endParaRPr lang="es-ES" sz="3200" dirty="0">
              <a:solidFill>
                <a:srgbClr val="009FCB"/>
              </a:solidFill>
              <a:latin typeface="Calibri" panose="020F0502020204030204" pitchFamily="34" charset="0"/>
            </a:endParaRPr>
          </a:p>
        </p:txBody>
      </p:sp>
      <p:sp>
        <p:nvSpPr>
          <p:cNvPr id="27651" name="9 Rectángulo"/>
          <p:cNvSpPr>
            <a:spLocks noChangeArrowheads="1"/>
          </p:cNvSpPr>
          <p:nvPr/>
        </p:nvSpPr>
        <p:spPr bwMode="auto">
          <a:xfrm>
            <a:off x="323056" y="1904299"/>
            <a:ext cx="8497888" cy="3108543"/>
          </a:xfrm>
          <a:prstGeom prst="rect">
            <a:avLst/>
          </a:prstGeom>
          <a:noFill/>
          <a:ln w="9525">
            <a:noFill/>
            <a:miter lim="800000"/>
            <a:headEnd/>
            <a:tailEnd/>
          </a:ln>
        </p:spPr>
        <p:txBody>
          <a:bodyPr>
            <a:spAutoFit/>
          </a:bodyPr>
          <a:lstStyle/>
          <a:p>
            <a:pPr marL="342900" lvl="1"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Línea de Financiamiento para Proyectos de Inversión para el Desempeño Exportador.</a:t>
            </a:r>
          </a:p>
          <a:p>
            <a:pPr marL="363537" lvl="1"/>
            <a:endParaRPr lang="es-ES" sz="2400" dirty="0" smtClean="0">
              <a:latin typeface="Calibri" panose="020F0502020204030204" pitchFamily="34" charset="0"/>
            </a:endParaRPr>
          </a:p>
          <a:p>
            <a:pPr marL="363537" lvl="1"/>
            <a:r>
              <a:rPr lang="es-ES" sz="2400" dirty="0" smtClean="0">
                <a:latin typeface="Calibri" panose="020F0502020204030204" pitchFamily="34" charset="0"/>
              </a:rPr>
              <a:t> </a:t>
            </a:r>
          </a:p>
          <a:p>
            <a:pPr marL="342900" lvl="1"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Líneas de Financiación para operaciones de comercio </a:t>
            </a:r>
            <a:r>
              <a:rPr lang="es-ES" b="1" dirty="0" smtClean="0">
                <a:solidFill>
                  <a:srgbClr val="1F497D"/>
                </a:solidFill>
                <a:latin typeface="Calibri" panose="020F0502020204030204" pitchFamily="34" charset="0"/>
              </a:rPr>
              <a:t>exterior</a:t>
            </a:r>
          </a:p>
          <a:p>
            <a:pPr marL="800100" lvl="2" indent="-342900" eaLnBrk="0" hangingPunct="0">
              <a:spcBef>
                <a:spcPct val="20000"/>
              </a:spcBef>
              <a:buClr>
                <a:srgbClr val="33CCFF"/>
              </a:buClr>
              <a:buFont typeface="Wingdings" pitchFamily="2" charset="2"/>
              <a:buChar char="Ø"/>
            </a:pPr>
            <a:r>
              <a:rPr lang="es-ES" b="1" dirty="0" smtClean="0">
                <a:solidFill>
                  <a:srgbClr val="1F497D"/>
                </a:solidFill>
                <a:latin typeface="Calibri" panose="020F0502020204030204" pitchFamily="34" charset="0"/>
              </a:rPr>
              <a:t>Pre-financiación </a:t>
            </a:r>
            <a:r>
              <a:rPr lang="es-ES" b="1" dirty="0">
                <a:solidFill>
                  <a:srgbClr val="1F497D"/>
                </a:solidFill>
                <a:latin typeface="Calibri" panose="020F0502020204030204" pitchFamily="34" charset="0"/>
              </a:rPr>
              <a:t>de </a:t>
            </a:r>
            <a:r>
              <a:rPr lang="es-ES" b="1" dirty="0" smtClean="0">
                <a:solidFill>
                  <a:srgbClr val="1F497D"/>
                </a:solidFill>
                <a:latin typeface="Calibri" panose="020F0502020204030204" pitchFamily="34" charset="0"/>
              </a:rPr>
              <a:t>exportaciones</a:t>
            </a:r>
            <a:endParaRPr lang="es-ES" sz="2400" dirty="0">
              <a:latin typeface="Calibri" panose="020F0502020204030204" pitchFamily="34" charset="0"/>
            </a:endParaRPr>
          </a:p>
          <a:p>
            <a:pPr marL="800100" lvl="2" indent="-342900" eaLnBrk="0" hangingPunct="0">
              <a:spcBef>
                <a:spcPct val="20000"/>
              </a:spcBef>
              <a:buClr>
                <a:srgbClr val="33CCFF"/>
              </a:buClr>
              <a:buFont typeface="Wingdings" pitchFamily="2" charset="2"/>
              <a:buChar char="Ø"/>
            </a:pPr>
            <a:r>
              <a:rPr lang="es-ES" b="1" dirty="0" smtClean="0">
                <a:solidFill>
                  <a:srgbClr val="1F497D"/>
                </a:solidFill>
                <a:latin typeface="Calibri" panose="020F0502020204030204" pitchFamily="34" charset="0"/>
              </a:rPr>
              <a:t>Post-Financiación </a:t>
            </a:r>
            <a:r>
              <a:rPr lang="es-ES" b="1" dirty="0">
                <a:solidFill>
                  <a:srgbClr val="1F497D"/>
                </a:solidFill>
                <a:latin typeface="Calibri" panose="020F0502020204030204" pitchFamily="34" charset="0"/>
              </a:rPr>
              <a:t>de </a:t>
            </a:r>
            <a:r>
              <a:rPr lang="es-ES" b="1" dirty="0" smtClean="0">
                <a:solidFill>
                  <a:srgbClr val="1F497D"/>
                </a:solidFill>
                <a:latin typeface="Calibri" panose="020F0502020204030204" pitchFamily="34" charset="0"/>
              </a:rPr>
              <a:t>exportaciones (según </a:t>
            </a:r>
            <a:r>
              <a:rPr lang="es-ES" b="1" dirty="0">
                <a:solidFill>
                  <a:srgbClr val="1F497D"/>
                </a:solidFill>
                <a:latin typeface="Calibri" panose="020F0502020204030204" pitchFamily="34" charset="0"/>
              </a:rPr>
              <a:t>N.C.M.)</a:t>
            </a:r>
          </a:p>
          <a:p>
            <a:pPr marL="539750" lvl="1" indent="-176213"/>
            <a:endParaRPr lang="es-ES" sz="2000" dirty="0"/>
          </a:p>
          <a:p>
            <a:pPr marL="539750" lvl="1" indent="-176213"/>
            <a:r>
              <a:rPr lang="es-ES" sz="2000" i="1" dirty="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69"/>
          <p:cNvSpPr txBox="1">
            <a:spLocks noGrp="1" noChangeArrowheads="1"/>
          </p:cNvSpPr>
          <p:nvPr>
            <p:ph type="title"/>
          </p:nvPr>
        </p:nvSpPr>
        <p:spPr bwMode="auto">
          <a:xfrm>
            <a:off x="466437" y="182274"/>
            <a:ext cx="8229600" cy="1015663"/>
          </a:xfrm>
          <a:prstGeom prst="rect">
            <a:avLst/>
          </a:prstGeom>
          <a:noFill/>
          <a:ln w="9525">
            <a:noFill/>
            <a:miter lim="800000"/>
            <a:headEnd/>
            <a:tailEnd/>
          </a:ln>
        </p:spPr>
        <p:txBody>
          <a:bodyPr>
            <a:spAutoFit/>
          </a:bodyPr>
          <a:lstStyle/>
          <a:p>
            <a:pPr>
              <a:spcBef>
                <a:spcPct val="50000"/>
              </a:spcBef>
            </a:pPr>
            <a:r>
              <a:rPr lang="es-ES" sz="3000" dirty="0" smtClean="0">
                <a:solidFill>
                  <a:srgbClr val="009FCB"/>
                </a:solidFill>
                <a:latin typeface="Calibri" panose="020F0502020204030204" pitchFamily="34" charset="0"/>
              </a:rPr>
              <a:t>Financiamiento para Proyectos de Inversión para el Desempeño Exportador</a:t>
            </a:r>
            <a:endParaRPr lang="es-ES" sz="3000" dirty="0">
              <a:solidFill>
                <a:srgbClr val="009FCB"/>
              </a:solidFill>
              <a:latin typeface="Calibri" panose="020F0502020204030204" pitchFamily="34" charset="0"/>
            </a:endParaRPr>
          </a:p>
        </p:txBody>
      </p:sp>
      <p:sp>
        <p:nvSpPr>
          <p:cNvPr id="5" name="9 Rectángulo"/>
          <p:cNvSpPr>
            <a:spLocks noChangeArrowheads="1"/>
          </p:cNvSpPr>
          <p:nvPr/>
        </p:nvSpPr>
        <p:spPr bwMode="auto">
          <a:xfrm>
            <a:off x="232012" y="1359611"/>
            <a:ext cx="8297839" cy="5219891"/>
          </a:xfrm>
          <a:prstGeom prst="rect">
            <a:avLst/>
          </a:prstGeom>
          <a:noFill/>
          <a:ln w="9525">
            <a:noFill/>
            <a:miter lim="800000"/>
            <a:headEnd/>
            <a:tailEnd/>
          </a:ln>
        </p:spPr>
        <p:txBody>
          <a:bodyPr wrap="square">
            <a:spAutoFit/>
          </a:bodyPr>
          <a:lstStyle/>
          <a:p>
            <a:pPr marL="342900" lvl="1"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Desde el BICE, buscamos fortalecer la competitividad internacional </a:t>
            </a:r>
            <a:r>
              <a:rPr lang="es-ES" b="1" dirty="0" smtClean="0">
                <a:solidFill>
                  <a:srgbClr val="1F497D"/>
                </a:solidFill>
                <a:latin typeface="Calibri" panose="020F0502020204030204" pitchFamily="34" charset="0"/>
              </a:rPr>
              <a:t>de </a:t>
            </a:r>
            <a:r>
              <a:rPr lang="es-ES" b="1" dirty="0">
                <a:solidFill>
                  <a:srgbClr val="1F497D"/>
                </a:solidFill>
                <a:latin typeface="Calibri" panose="020F0502020204030204" pitchFamily="34" charset="0"/>
              </a:rPr>
              <a:t>las empresas del sector metalúrgico, mediante la financiación </a:t>
            </a:r>
            <a:r>
              <a:rPr lang="es-ES" b="1" dirty="0" smtClean="0">
                <a:solidFill>
                  <a:srgbClr val="1F497D"/>
                </a:solidFill>
                <a:latin typeface="Calibri" panose="020F0502020204030204" pitchFamily="34" charset="0"/>
              </a:rPr>
              <a:t>de proyectos </a:t>
            </a:r>
            <a:r>
              <a:rPr lang="es-ES" b="1" dirty="0">
                <a:solidFill>
                  <a:srgbClr val="1F497D"/>
                </a:solidFill>
                <a:latin typeface="Calibri" panose="020F0502020204030204" pitchFamily="34" charset="0"/>
              </a:rPr>
              <a:t>de inversión para el desarrollo </a:t>
            </a:r>
            <a:r>
              <a:rPr lang="es-ES" b="1" dirty="0" smtClean="0">
                <a:solidFill>
                  <a:srgbClr val="1F497D"/>
                </a:solidFill>
                <a:latin typeface="Calibri" panose="020F0502020204030204" pitchFamily="34" charset="0"/>
              </a:rPr>
              <a:t>exportador.</a:t>
            </a:r>
          </a:p>
          <a:p>
            <a:pPr marL="0" lvl="1" eaLnBrk="0" hangingPunct="0">
              <a:spcBef>
                <a:spcPct val="20000"/>
              </a:spcBef>
              <a:buClr>
                <a:srgbClr val="33CCFF"/>
              </a:buClr>
            </a:pPr>
            <a:endParaRPr lang="es-ES" b="1" dirty="0">
              <a:solidFill>
                <a:srgbClr val="1F497D"/>
              </a:solidFill>
              <a:latin typeface="Calibri" panose="020F0502020204030204" pitchFamily="34" charset="0"/>
            </a:endParaRPr>
          </a:p>
          <a:p>
            <a:pPr marL="342900" lvl="1"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Dado el carácter estratégico de los proyectos, los créditos </a:t>
            </a:r>
            <a:r>
              <a:rPr lang="es-ES" b="1">
                <a:solidFill>
                  <a:srgbClr val="1F497D"/>
                </a:solidFill>
                <a:latin typeface="Calibri" panose="020F0502020204030204" pitchFamily="34" charset="0"/>
              </a:rPr>
              <a:t>de </a:t>
            </a:r>
            <a:r>
              <a:rPr lang="es-ES" b="1" smtClean="0">
                <a:solidFill>
                  <a:srgbClr val="1F497D"/>
                </a:solidFill>
                <a:latin typeface="Calibri" panose="020F0502020204030204" pitchFamily="34" charset="0"/>
              </a:rPr>
              <a:t>mediano y </a:t>
            </a:r>
            <a:r>
              <a:rPr lang="es-ES" b="1" dirty="0" smtClean="0">
                <a:solidFill>
                  <a:srgbClr val="1F497D"/>
                </a:solidFill>
                <a:latin typeface="Calibri" panose="020F0502020204030204" pitchFamily="34" charset="0"/>
              </a:rPr>
              <a:t>largo </a:t>
            </a:r>
            <a:r>
              <a:rPr lang="es-ES" b="1" dirty="0">
                <a:solidFill>
                  <a:srgbClr val="1F497D"/>
                </a:solidFill>
                <a:latin typeface="Calibri" panose="020F0502020204030204" pitchFamily="34" charset="0"/>
              </a:rPr>
              <a:t>plazo otorgados </a:t>
            </a:r>
            <a:r>
              <a:rPr lang="es-ES" b="1" dirty="0" smtClean="0">
                <a:solidFill>
                  <a:srgbClr val="1F497D"/>
                </a:solidFill>
                <a:latin typeface="Calibri" panose="020F0502020204030204" pitchFamily="34" charset="0"/>
              </a:rPr>
              <a:t>podrán contar </a:t>
            </a:r>
            <a:r>
              <a:rPr lang="es-ES" b="1" dirty="0">
                <a:solidFill>
                  <a:srgbClr val="1F497D"/>
                </a:solidFill>
                <a:latin typeface="Calibri" panose="020F0502020204030204" pitchFamily="34" charset="0"/>
              </a:rPr>
              <a:t>con subsidio de tasa, permitiendo que </a:t>
            </a:r>
            <a:r>
              <a:rPr lang="es-ES" b="1" dirty="0" smtClean="0">
                <a:solidFill>
                  <a:srgbClr val="1F497D"/>
                </a:solidFill>
                <a:latin typeface="Calibri" panose="020F0502020204030204" pitchFamily="34" charset="0"/>
              </a:rPr>
              <a:t>un mayor </a:t>
            </a:r>
            <a:r>
              <a:rPr lang="es-ES" b="1" dirty="0">
                <a:solidFill>
                  <a:srgbClr val="1F497D"/>
                </a:solidFill>
                <a:latin typeface="Calibri" panose="020F0502020204030204" pitchFamily="34" charset="0"/>
              </a:rPr>
              <a:t>número de proyectos puedan ser aptos de ser financiados.</a:t>
            </a:r>
          </a:p>
          <a:p>
            <a:pPr marL="342900" lvl="1" indent="-342900" eaLnBrk="0" hangingPunct="0">
              <a:spcBef>
                <a:spcPct val="20000"/>
              </a:spcBef>
              <a:buClr>
                <a:srgbClr val="33CCFF"/>
              </a:buClr>
              <a:buFont typeface="Wingdings" pitchFamily="2" charset="2"/>
              <a:buChar char="Ø"/>
            </a:pPr>
            <a:endParaRPr lang="es-ES" b="1" dirty="0">
              <a:solidFill>
                <a:srgbClr val="1F497D"/>
              </a:solidFill>
              <a:latin typeface="Calibri" panose="020F0502020204030204" pitchFamily="34" charset="0"/>
            </a:endParaRPr>
          </a:p>
          <a:p>
            <a:pPr marL="342900" lvl="1"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Con esta línea, el BICE busca que las empresas:</a:t>
            </a:r>
          </a:p>
          <a:p>
            <a:pPr marL="800100" lvl="2"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Mejoren su inserción en los mercados internacionales.</a:t>
            </a:r>
          </a:p>
          <a:p>
            <a:pPr marL="800100" lvl="2"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Incrementen su competitividad internacional.</a:t>
            </a:r>
          </a:p>
          <a:p>
            <a:pPr marL="800100" lvl="2"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Amplíen los montos exportados.</a:t>
            </a:r>
          </a:p>
          <a:p>
            <a:pPr marL="800100" lvl="2"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Incorporen nuevos mercados.</a:t>
            </a:r>
          </a:p>
          <a:p>
            <a:pPr marL="800100" lvl="2" indent="-342900" eaLnBrk="0" hangingPunct="0">
              <a:spcBef>
                <a:spcPct val="20000"/>
              </a:spcBef>
              <a:buClr>
                <a:srgbClr val="33CCFF"/>
              </a:buClr>
              <a:buFont typeface="Wingdings" pitchFamily="2" charset="2"/>
              <a:buChar char="Ø"/>
            </a:pPr>
            <a:r>
              <a:rPr lang="es-ES" b="1" dirty="0">
                <a:solidFill>
                  <a:srgbClr val="1F497D"/>
                </a:solidFill>
                <a:latin typeface="Calibri" panose="020F0502020204030204" pitchFamily="34" charset="0"/>
              </a:rPr>
              <a:t>Incrementen su productividad, ampliando su escala de producción y enfrentándose a nuevas condiciones de competencia.</a:t>
            </a:r>
          </a:p>
          <a:p>
            <a:pPr marL="539750" lvl="1" indent="-176213"/>
            <a:r>
              <a:rPr lang="es-ES" sz="2000" i="1" dirty="0">
                <a:latin typeface="Calibri" panose="020F0502020204030204" pitchFamily="34" charset="0"/>
              </a:rPr>
              <a:t>	</a:t>
            </a:r>
          </a:p>
        </p:txBody>
      </p:sp>
    </p:spTree>
    <p:extLst>
      <p:ext uri="{BB962C8B-B14F-4D97-AF65-F5344CB8AC3E}">
        <p14:creationId xmlns:p14="http://schemas.microsoft.com/office/powerpoint/2010/main" val="114174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1 Título"/>
          <p:cNvSpPr>
            <a:spLocks noGrp="1"/>
          </p:cNvSpPr>
          <p:nvPr>
            <p:ph type="title"/>
          </p:nvPr>
        </p:nvSpPr>
        <p:spPr bwMode="auto">
          <a:xfrm>
            <a:off x="497505" y="168982"/>
            <a:ext cx="8369300" cy="749300"/>
          </a:xfrm>
          <a:noFill/>
          <a:ln>
            <a:miter lim="800000"/>
            <a:headEnd/>
            <a:tailEnd/>
          </a:ln>
        </p:spPr>
        <p:txBody>
          <a:bodyPr vert="horz" wrap="square" lIns="91440" tIns="45720" rIns="91440" bIns="45720" numCol="1" anchor="t" anchorCtr="0" compatLnSpc="1">
            <a:prstTxWarp prst="textNoShape">
              <a:avLst/>
            </a:prstTxWarp>
          </a:bodyPr>
          <a:lstStyle/>
          <a:p>
            <a:r>
              <a:rPr lang="es-ES" sz="3200" dirty="0" smtClean="0">
                <a:latin typeface="Calibri" panose="020F0502020204030204" pitchFamily="34" charset="0"/>
              </a:rPr>
              <a:t>Pre-financiación de exportaciones</a:t>
            </a:r>
          </a:p>
        </p:txBody>
      </p:sp>
      <p:sp>
        <p:nvSpPr>
          <p:cNvPr id="28674" name="3 Rectángulo"/>
          <p:cNvSpPr>
            <a:spLocks noChangeArrowheads="1"/>
          </p:cNvSpPr>
          <p:nvPr/>
        </p:nvSpPr>
        <p:spPr bwMode="auto">
          <a:xfrm>
            <a:off x="319088" y="1398588"/>
            <a:ext cx="8496300" cy="646331"/>
          </a:xfrm>
          <a:prstGeom prst="rect">
            <a:avLst/>
          </a:prstGeom>
          <a:noFill/>
          <a:ln w="9525">
            <a:noFill/>
            <a:miter lim="800000"/>
            <a:headEnd/>
            <a:tailEnd/>
          </a:ln>
        </p:spPr>
        <p:txBody>
          <a:bodyPr>
            <a:spAutoFit/>
          </a:bodyPr>
          <a:lstStyle/>
          <a:p>
            <a:pPr marL="342900" lvl="1" indent="-342900" eaLnBrk="0" hangingPunct="0">
              <a:spcBef>
                <a:spcPct val="20000"/>
              </a:spcBef>
              <a:buClr>
                <a:srgbClr val="33CCFF"/>
              </a:buClr>
              <a:buFont typeface="Wingdings" pitchFamily="2" charset="2"/>
              <a:buChar char="Ø"/>
            </a:pPr>
            <a:r>
              <a:rPr lang="es-AR" b="1" dirty="0" smtClean="0">
                <a:solidFill>
                  <a:srgbClr val="1F497D"/>
                </a:solidFill>
                <a:latin typeface="Calibri" panose="020F0502020204030204" pitchFamily="34" charset="0"/>
              </a:rPr>
              <a:t>El objetivo es el financiamiento de </a:t>
            </a:r>
            <a:r>
              <a:rPr lang="es-AR" b="1" dirty="0">
                <a:solidFill>
                  <a:srgbClr val="1F497D"/>
                </a:solidFill>
                <a:latin typeface="Calibri" panose="020F0502020204030204" pitchFamily="34" charset="0"/>
              </a:rPr>
              <a:t>la producción y comercialización de bienes y servicios exportables</a:t>
            </a:r>
          </a:p>
        </p:txBody>
      </p:sp>
      <p:graphicFrame>
        <p:nvGraphicFramePr>
          <p:cNvPr id="32786" name="Group 18"/>
          <p:cNvGraphicFramePr>
            <a:graphicFrameLocks noGrp="1"/>
          </p:cNvGraphicFramePr>
          <p:nvPr>
            <p:extLst>
              <p:ext uri="{D42A27DB-BD31-4B8C-83A1-F6EECF244321}">
                <p14:modId xmlns:p14="http://schemas.microsoft.com/office/powerpoint/2010/main" val="3922479894"/>
              </p:ext>
            </p:extLst>
          </p:nvPr>
        </p:nvGraphicFramePr>
        <p:xfrm>
          <a:off x="689994" y="2645083"/>
          <a:ext cx="7334250" cy="1976438"/>
        </p:xfrm>
        <a:graphic>
          <a:graphicData uri="http://schemas.openxmlformats.org/drawingml/2006/table">
            <a:tbl>
              <a:tblPr/>
              <a:tblGrid>
                <a:gridCol w="2579687"/>
                <a:gridCol w="1584325"/>
                <a:gridCol w="1585913"/>
                <a:gridCol w="1584325"/>
              </a:tblGrid>
              <a:tr h="320675">
                <a:tc gridSpan="3">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rgbClr val="1F497D"/>
                          </a:solidFill>
                          <a:effectLst/>
                          <a:latin typeface="Calibri" panose="020F0502020204030204" pitchFamily="34" charset="0"/>
                        </a:rPr>
                        <a:t>Prefinanciación de exportaciones de bienes y servicios </a:t>
                      </a:r>
                    </a:p>
                  </a:txBody>
                  <a:tcPr marL="9525" marR="9525" marT="9525" marB="0" anchor="ctr" horzOverflow="overflow">
                    <a:lnL>
                      <a:noFill/>
                    </a:lnL>
                    <a:lnR>
                      <a:noFill/>
                    </a:lnR>
                    <a:lnT>
                      <a:noFill/>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rgbClr val="1F497D"/>
                          </a:solidFill>
                          <a:effectLst/>
                          <a:latin typeface="Calibri" panose="020F0502020204030204" pitchFamily="34" charset="0"/>
                        </a:rPr>
                        <a:t> </a:t>
                      </a:r>
                    </a:p>
                  </a:txBody>
                  <a:tcPr marL="9525" marR="9525" marT="9525" marB="0" anchor="ctr" horzOverflow="overflow">
                    <a:lnL>
                      <a:noFill/>
                    </a:lnL>
                    <a:lnR>
                      <a:noFill/>
                    </a:lnR>
                    <a:lnT>
                      <a:noFill/>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r>
              <a:tr h="57785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rgbClr val="1F497D"/>
                          </a:solidFill>
                          <a:effectLst/>
                          <a:latin typeface="Calibri" panose="020F0502020204030204" pitchFamily="34" charset="0"/>
                        </a:rPr>
                        <a:t>Monto</a:t>
                      </a:r>
                    </a:p>
                  </a:txBody>
                  <a:tcPr marL="9525" marR="9525" marT="9525" marB="0" anchor="ctr" horzOverflow="overflow">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rgbClr val="1F497D"/>
                          </a:solidFill>
                          <a:effectLst/>
                          <a:latin typeface="Calibri" panose="020F0502020204030204" pitchFamily="34" charset="0"/>
                        </a:rPr>
                        <a:t>Plazo máximo</a:t>
                      </a:r>
                    </a:p>
                  </a:txBody>
                  <a:tcPr marL="9525" marR="9525" marT="9525" marB="0" anchor="ctr" horzOverflow="overflow">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rgbClr val="1F497D"/>
                          </a:solidFill>
                          <a:effectLst/>
                          <a:latin typeface="Calibri" panose="020F0502020204030204" pitchFamily="34" charset="0"/>
                        </a:rPr>
                        <a:t>Tasa de interés (%)</a:t>
                      </a:r>
                    </a:p>
                  </a:txBody>
                  <a:tcPr marL="9525" marR="9525" marT="9525" marB="0" anchor="ctr" horzOverflow="overflow">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rgbClr val="1F497D"/>
                          </a:solidFill>
                          <a:effectLst/>
                          <a:latin typeface="Calibri" panose="020F0502020204030204" pitchFamily="34" charset="0"/>
                        </a:rPr>
                        <a:t>Garantía </a:t>
                      </a:r>
                    </a:p>
                  </a:txBody>
                  <a:tcPr marL="9525" marR="9525" marT="9525" marB="0" anchor="ctr" horzOverflow="overflow">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r>
              <a:tr h="107791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1F497D"/>
                          </a:solidFill>
                          <a:effectLst/>
                          <a:latin typeface="Calibri" panose="020F0502020204030204" pitchFamily="34" charset="0"/>
                        </a:rPr>
                        <a:t>Mínimo </a:t>
                      </a:r>
                      <a:r>
                        <a:rPr kumimoji="0" lang="es-ES" sz="1600" b="0" i="0" u="none" strike="noStrike" cap="none" normalizeH="0" baseline="0" dirty="0" err="1" smtClean="0">
                          <a:ln>
                            <a:noFill/>
                          </a:ln>
                          <a:solidFill>
                            <a:srgbClr val="1F497D"/>
                          </a:solidFill>
                          <a:effectLst/>
                          <a:latin typeface="Calibri" panose="020F0502020204030204" pitchFamily="34" charset="0"/>
                        </a:rPr>
                        <a:t>u$s</a:t>
                      </a:r>
                      <a:r>
                        <a:rPr kumimoji="0" lang="es-ES" sz="1600" b="0" i="0" u="none" strike="noStrike" cap="none" normalizeH="0" baseline="0" dirty="0" smtClean="0">
                          <a:ln>
                            <a:noFill/>
                          </a:ln>
                          <a:solidFill>
                            <a:srgbClr val="1F497D"/>
                          </a:solidFill>
                          <a:effectLst/>
                          <a:latin typeface="Calibri" panose="020F0502020204030204" pitchFamily="34" charset="0"/>
                        </a:rPr>
                        <a:t> 20.000., máximo </a:t>
                      </a:r>
                      <a:r>
                        <a:rPr kumimoji="0" lang="es-ES" sz="1600" b="0" i="0" u="none" strike="noStrike" cap="none" normalizeH="0" baseline="0" dirty="0" err="1" smtClean="0">
                          <a:ln>
                            <a:noFill/>
                          </a:ln>
                          <a:solidFill>
                            <a:srgbClr val="1F497D"/>
                          </a:solidFill>
                          <a:effectLst/>
                          <a:latin typeface="Calibri" panose="020F0502020204030204" pitchFamily="34" charset="0"/>
                        </a:rPr>
                        <a:t>u$s</a:t>
                      </a:r>
                      <a:r>
                        <a:rPr kumimoji="0" lang="es-ES" sz="1600" b="0" i="0" u="none" strike="noStrike" cap="none" normalizeH="0" baseline="0" dirty="0" smtClean="0">
                          <a:ln>
                            <a:noFill/>
                          </a:ln>
                          <a:solidFill>
                            <a:srgbClr val="1F497D"/>
                          </a:solidFill>
                          <a:effectLst/>
                          <a:latin typeface="Calibri" panose="020F0502020204030204" pitchFamily="34" charset="0"/>
                        </a:rPr>
                        <a:t> 2 millones y hasta el 75% del valor FOB de los bienes o de los servicios</a:t>
                      </a:r>
                    </a:p>
                  </a:txBody>
                  <a:tcPr marL="9525" marR="9525" marT="9525" marB="0" anchor="ctr" horzOverflow="overflow">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rgbClr val="1F497D"/>
                          </a:solidFill>
                          <a:effectLst/>
                          <a:latin typeface="Calibri" panose="020F0502020204030204" pitchFamily="34" charset="0"/>
                        </a:rPr>
                        <a:t>1 año</a:t>
                      </a:r>
                    </a:p>
                  </a:txBody>
                  <a:tcPr marL="9525" marR="9525" marT="9525" marB="0" anchor="ctr" horzOverflow="overflow">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1F497D"/>
                          </a:solidFill>
                          <a:effectLst/>
                          <a:latin typeface="Calibri" panose="020F0502020204030204" pitchFamily="34" charset="0"/>
                        </a:rPr>
                        <a:t>4,0 - 4,5</a:t>
                      </a:r>
                    </a:p>
                  </a:txBody>
                  <a:tcPr marL="9525" marR="9525" marT="9525" marB="0" anchor="ctr" horzOverflow="overflow">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1F497D"/>
                          </a:solidFill>
                          <a:effectLst/>
                          <a:latin typeface="Calibri" panose="020F0502020204030204" pitchFamily="34" charset="0"/>
                        </a:rPr>
                        <a:t>A satisfacción del BICE </a:t>
                      </a:r>
                    </a:p>
                  </a:txBody>
                  <a:tcPr marL="9525" marR="9525" marT="9525" marB="0" anchor="ctr" horzOverflow="overflow">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lnTlToBr>
                      <a:noFill/>
                    </a:lnTlToBr>
                    <a:lnBlToTr>
                      <a:noFill/>
                    </a:lnBlToTr>
                    <a:solidFill>
                      <a:srgbClr val="FFFFFF"/>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1 Título"/>
          <p:cNvSpPr>
            <a:spLocks noGrp="1"/>
          </p:cNvSpPr>
          <p:nvPr>
            <p:ph type="title"/>
          </p:nvPr>
        </p:nvSpPr>
        <p:spPr bwMode="auto">
          <a:xfrm>
            <a:off x="442913" y="209926"/>
            <a:ext cx="8369300" cy="749300"/>
          </a:xfrm>
          <a:noFill/>
          <a:ln>
            <a:miter lim="800000"/>
            <a:headEnd/>
            <a:tailEnd/>
          </a:ln>
        </p:spPr>
        <p:txBody>
          <a:bodyPr vert="horz" wrap="square" lIns="91440" tIns="45720" rIns="91440" bIns="45720" numCol="1" anchor="t" anchorCtr="0" compatLnSpc="1">
            <a:prstTxWarp prst="textNoShape">
              <a:avLst/>
            </a:prstTxWarp>
          </a:bodyPr>
          <a:lstStyle/>
          <a:p>
            <a:r>
              <a:rPr lang="es-ES" sz="3200" dirty="0" smtClean="0">
                <a:latin typeface="Calibri" panose="020F0502020204030204" pitchFamily="34" charset="0"/>
              </a:rPr>
              <a:t>Post-financiación de exportaciones</a:t>
            </a:r>
          </a:p>
        </p:txBody>
      </p:sp>
      <p:graphicFrame>
        <p:nvGraphicFramePr>
          <p:cNvPr id="4" name="3 Tabla"/>
          <p:cNvGraphicFramePr>
            <a:graphicFrameLocks noGrp="1"/>
          </p:cNvGraphicFramePr>
          <p:nvPr>
            <p:extLst>
              <p:ext uri="{D42A27DB-BD31-4B8C-83A1-F6EECF244321}">
                <p14:modId xmlns:p14="http://schemas.microsoft.com/office/powerpoint/2010/main" val="1117499645"/>
              </p:ext>
            </p:extLst>
          </p:nvPr>
        </p:nvGraphicFramePr>
        <p:xfrm>
          <a:off x="836036" y="1246477"/>
          <a:ext cx="7703127" cy="4752529"/>
        </p:xfrm>
        <a:graphic>
          <a:graphicData uri="http://schemas.openxmlformats.org/drawingml/2006/table">
            <a:tbl>
              <a:tblPr/>
              <a:tblGrid>
                <a:gridCol w="2709375"/>
                <a:gridCol w="1664584"/>
                <a:gridCol w="1664584"/>
                <a:gridCol w="1664584"/>
              </a:tblGrid>
              <a:tr h="70267">
                <a:tc gridSpan="4">
                  <a:txBody>
                    <a:bodyPr/>
                    <a:lstStyle/>
                    <a:p>
                      <a:pPr algn="l" fontAlgn="ctr"/>
                      <a:r>
                        <a:rPr lang="es-ES" sz="1600" b="1" i="0" u="none" strike="noStrike" dirty="0">
                          <a:solidFill>
                            <a:srgbClr val="1F497D"/>
                          </a:solidFill>
                          <a:latin typeface="Calibri" panose="020F0502020204030204" pitchFamily="34" charset="0"/>
                        </a:rPr>
                        <a:t>Financiación de exportaciones de bienes de capital, bienes durables y servicios</a:t>
                      </a:r>
                    </a:p>
                  </a:txBody>
                  <a:tcPr marL="8797" marR="8797" marT="8797" marB="0" anchor="ctr">
                    <a:lnL>
                      <a:noFill/>
                    </a:lnL>
                    <a:lnR>
                      <a:noFill/>
                    </a:lnR>
                    <a:lnT w="12700" cap="flat" cmpd="sng" algn="ctr">
                      <a:solidFill>
                        <a:srgbClr val="95B3D7"/>
                      </a:solidFill>
                      <a:prstDash val="solid"/>
                      <a:round/>
                      <a:headEnd type="none" w="med" len="med"/>
                      <a:tailEnd type="none" w="med" len="med"/>
                    </a:lnT>
                    <a:lnB>
                      <a:noFill/>
                    </a:lnB>
                    <a:solidFill>
                      <a:srgbClr val="FFFFFF"/>
                    </a:solidFill>
                  </a:tcPr>
                </a:tc>
                <a:tc hMerge="1">
                  <a:txBody>
                    <a:bodyPr/>
                    <a:lstStyle/>
                    <a:p>
                      <a:endParaRPr lang="es-ES"/>
                    </a:p>
                  </a:txBody>
                  <a:tcPr/>
                </a:tc>
                <a:tc hMerge="1">
                  <a:txBody>
                    <a:bodyPr/>
                    <a:lstStyle/>
                    <a:p>
                      <a:endParaRPr lang="es-ES"/>
                    </a:p>
                  </a:txBody>
                  <a:tcPr/>
                </a:tc>
                <a:tc hMerge="1">
                  <a:txBody>
                    <a:bodyPr/>
                    <a:lstStyle/>
                    <a:p>
                      <a:endParaRPr lang="es-ES"/>
                    </a:p>
                  </a:txBody>
                  <a:tcPr/>
                </a:tc>
              </a:tr>
              <a:tr h="359134">
                <a:tc>
                  <a:txBody>
                    <a:bodyPr/>
                    <a:lstStyle/>
                    <a:p>
                      <a:pPr algn="ctr" fontAlgn="ctr"/>
                      <a:r>
                        <a:rPr lang="es-ES" sz="1400" b="1" i="0" u="none" strike="noStrike" dirty="0">
                          <a:solidFill>
                            <a:srgbClr val="1F497D"/>
                          </a:solidFill>
                          <a:latin typeface="Calibri" panose="020F0502020204030204" pitchFamily="34" charset="0"/>
                        </a:rPr>
                        <a:t>Monto</a:t>
                      </a:r>
                    </a:p>
                  </a:txBody>
                  <a:tcPr marL="8797" marR="8797" marT="8797" marB="0" anchor="ctr">
                    <a:lnL>
                      <a:noFill/>
                    </a:lnL>
                    <a:lnR>
                      <a:noFill/>
                    </a:lnR>
                    <a:lnT>
                      <a:noFill/>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1" i="0" u="none" strike="noStrike" dirty="0">
                          <a:solidFill>
                            <a:srgbClr val="1F497D"/>
                          </a:solidFill>
                          <a:latin typeface="Calibri" panose="020F0502020204030204" pitchFamily="34" charset="0"/>
                        </a:rPr>
                        <a:t>Plazo máximo</a:t>
                      </a:r>
                    </a:p>
                  </a:txBody>
                  <a:tcPr marL="8797" marR="8797" marT="8797" marB="0" anchor="ctr">
                    <a:lnL>
                      <a:noFill/>
                    </a:lnL>
                    <a:lnR>
                      <a:noFill/>
                    </a:lnR>
                    <a:lnT>
                      <a:noFill/>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1" i="0" u="none" strike="noStrike" dirty="0">
                          <a:solidFill>
                            <a:srgbClr val="1F497D"/>
                          </a:solidFill>
                          <a:latin typeface="Calibri" panose="020F0502020204030204" pitchFamily="34" charset="0"/>
                        </a:rPr>
                        <a:t>Tasa de interés (%)</a:t>
                      </a:r>
                    </a:p>
                  </a:txBody>
                  <a:tcPr marL="8797" marR="8797" marT="8797" marB="0" anchor="ctr">
                    <a:lnL>
                      <a:noFill/>
                    </a:lnL>
                    <a:lnR>
                      <a:noFill/>
                    </a:lnR>
                    <a:lnT>
                      <a:noFill/>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1" i="0" u="none" strike="noStrike">
                          <a:solidFill>
                            <a:srgbClr val="1F497D"/>
                          </a:solidFill>
                          <a:latin typeface="Calibri" panose="020F0502020204030204" pitchFamily="34" charset="0"/>
                        </a:rPr>
                        <a:t>Garantía </a:t>
                      </a:r>
                    </a:p>
                  </a:txBody>
                  <a:tcPr marL="8797" marR="8797" marT="8797" marB="0" anchor="ctr">
                    <a:lnL>
                      <a:noFill/>
                    </a:lnL>
                    <a:lnR>
                      <a:noFill/>
                    </a:lnR>
                    <a:lnT>
                      <a:noFill/>
                    </a:lnT>
                    <a:lnB w="12700" cap="flat" cmpd="sng" algn="ctr">
                      <a:solidFill>
                        <a:srgbClr val="95B3D7"/>
                      </a:solidFill>
                      <a:prstDash val="solid"/>
                      <a:round/>
                      <a:headEnd type="none" w="med" len="med"/>
                      <a:tailEnd type="none" w="med" len="med"/>
                    </a:lnB>
                    <a:solidFill>
                      <a:srgbClr val="FFFFFF"/>
                    </a:solidFill>
                  </a:tcPr>
                </a:tc>
              </a:tr>
              <a:tr h="338612">
                <a:tc rowSpan="7">
                  <a:txBody>
                    <a:bodyPr/>
                    <a:lstStyle/>
                    <a:p>
                      <a:pPr algn="ctr" fontAlgn="ctr"/>
                      <a:r>
                        <a:rPr lang="es-ES" sz="1400" b="0" i="0" u="none" strike="noStrike" dirty="0">
                          <a:solidFill>
                            <a:srgbClr val="1F497D"/>
                          </a:solidFill>
                          <a:latin typeface="Calibri" panose="020F0502020204030204" pitchFamily="34" charset="0"/>
                        </a:rPr>
                        <a:t>Mínimo </a:t>
                      </a:r>
                      <a:r>
                        <a:rPr lang="es-ES" sz="1400" b="0" i="0" u="none" strike="noStrike" dirty="0" err="1" smtClean="0">
                          <a:solidFill>
                            <a:srgbClr val="1F497D"/>
                          </a:solidFill>
                          <a:latin typeface="Calibri" panose="020F0502020204030204" pitchFamily="34" charset="0"/>
                        </a:rPr>
                        <a:t>u$s</a:t>
                      </a:r>
                      <a:r>
                        <a:rPr lang="es-ES" sz="1400" b="0" i="0" u="none" strike="noStrike" dirty="0" smtClean="0">
                          <a:solidFill>
                            <a:srgbClr val="1F497D"/>
                          </a:solidFill>
                          <a:latin typeface="Calibri" panose="020F0502020204030204" pitchFamily="34" charset="0"/>
                        </a:rPr>
                        <a:t> 20.000., máximo </a:t>
                      </a:r>
                      <a:r>
                        <a:rPr lang="es-ES" sz="1400" b="0" i="0" u="none" strike="noStrike" dirty="0" err="1" smtClean="0">
                          <a:solidFill>
                            <a:srgbClr val="1F497D"/>
                          </a:solidFill>
                          <a:latin typeface="Calibri" panose="020F0502020204030204" pitchFamily="34" charset="0"/>
                        </a:rPr>
                        <a:t>u$s</a:t>
                      </a:r>
                      <a:r>
                        <a:rPr lang="es-ES" sz="1400" b="0" i="0" u="none" strike="noStrike" dirty="0" smtClean="0">
                          <a:solidFill>
                            <a:srgbClr val="1F497D"/>
                          </a:solidFill>
                          <a:latin typeface="Calibri" panose="020F0502020204030204" pitchFamily="34" charset="0"/>
                        </a:rPr>
                        <a:t> 3 millones, </a:t>
                      </a:r>
                      <a:r>
                        <a:rPr lang="es-ES" sz="1400" b="0" i="0" u="none" strike="noStrike" dirty="0">
                          <a:solidFill>
                            <a:srgbClr val="1F497D"/>
                          </a:solidFill>
                          <a:latin typeface="Calibri" panose="020F0502020204030204" pitchFamily="34" charset="0"/>
                        </a:rPr>
                        <a:t>o hasta el 100% del valor FOB o del monto del proyecto o de los servicios</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1F497D"/>
                          </a:solidFill>
                          <a:latin typeface="Calibri" panose="020F0502020204030204" pitchFamily="34" charset="0"/>
                        </a:rPr>
                        <a:t>1 año</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1F497D"/>
                          </a:solidFill>
                          <a:latin typeface="Calibri" panose="020F0502020204030204" pitchFamily="34" charset="0"/>
                        </a:rPr>
                        <a:t>4,0-4,5</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dirty="0">
                          <a:solidFill>
                            <a:srgbClr val="1F497D"/>
                          </a:solidFill>
                          <a:latin typeface="Calibri" panose="020F0502020204030204" pitchFamily="34" charset="0"/>
                        </a:rPr>
                        <a:t>A satisfacción del BICE </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r>
              <a:tr h="215480">
                <a:tc vMerge="1">
                  <a:txBody>
                    <a:bodyPr/>
                    <a:lstStyle/>
                    <a:p>
                      <a:endParaRPr lang="es-ES"/>
                    </a:p>
                  </a:txBody>
                  <a:tcPr/>
                </a:tc>
                <a:tc rowSpan="2">
                  <a:txBody>
                    <a:bodyPr/>
                    <a:lstStyle/>
                    <a:p>
                      <a:pPr algn="ctr" fontAlgn="ctr"/>
                      <a:r>
                        <a:rPr lang="es-ES" sz="1400" b="0" i="0" u="none" strike="noStrike" dirty="0">
                          <a:solidFill>
                            <a:srgbClr val="1F497D"/>
                          </a:solidFill>
                          <a:latin typeface="Calibri" panose="020F0502020204030204" pitchFamily="34" charset="0"/>
                        </a:rPr>
                        <a:t>1 a 3 años</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1F497D"/>
                          </a:solidFill>
                          <a:latin typeface="Calibri" panose="020F0502020204030204" pitchFamily="34" charset="0"/>
                        </a:rPr>
                        <a:t>Libor+5(b)</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rowSpan="6">
                  <a:txBody>
                    <a:bodyPr/>
                    <a:lstStyle/>
                    <a:p>
                      <a:pPr algn="ctr" fontAlgn="ctr"/>
                      <a:r>
                        <a:rPr lang="pt-BR" sz="1400" b="0" i="0" u="none" strike="noStrike" dirty="0">
                          <a:solidFill>
                            <a:srgbClr val="1F497D"/>
                          </a:solidFill>
                          <a:latin typeface="Calibri" panose="020F0502020204030204" pitchFamily="34" charset="0"/>
                        </a:rPr>
                        <a:t>Carta de Crédito o Letras </a:t>
                      </a:r>
                      <a:r>
                        <a:rPr lang="pt-BR" sz="1400" b="0" i="0" u="none" strike="noStrike" dirty="0" smtClean="0">
                          <a:solidFill>
                            <a:srgbClr val="1F497D"/>
                          </a:solidFill>
                          <a:latin typeface="Calibri" panose="020F0502020204030204" pitchFamily="34" charset="0"/>
                        </a:rPr>
                        <a:t>avaladas</a:t>
                      </a:r>
                      <a:endParaRPr lang="pt-BR" sz="1400" b="0" i="0" u="none" strike="noStrike" dirty="0">
                        <a:solidFill>
                          <a:srgbClr val="1F497D"/>
                        </a:solidFill>
                        <a:latin typeface="Calibri" panose="020F0502020204030204" pitchFamily="34" charset="0"/>
                      </a:endParaRP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r>
              <a:tr h="215480">
                <a:tc vMerge="1">
                  <a:txBody>
                    <a:bodyPr/>
                    <a:lstStyle/>
                    <a:p>
                      <a:endParaRPr lang="es-ES"/>
                    </a:p>
                  </a:txBody>
                  <a:tcPr/>
                </a:tc>
                <a:tc vMerge="1">
                  <a:txBody>
                    <a:bodyPr/>
                    <a:lstStyle/>
                    <a:p>
                      <a:endParaRPr lang="es-ES"/>
                    </a:p>
                  </a:txBody>
                  <a:tcPr/>
                </a:tc>
                <a:tc>
                  <a:txBody>
                    <a:bodyPr/>
                    <a:lstStyle/>
                    <a:p>
                      <a:pPr algn="ctr" fontAlgn="ctr"/>
                      <a:r>
                        <a:rPr lang="es-ES" sz="1400" b="0" i="0" u="none" strike="noStrike" dirty="0">
                          <a:solidFill>
                            <a:srgbClr val="1F497D"/>
                          </a:solidFill>
                          <a:latin typeface="Calibri" panose="020F0502020204030204" pitchFamily="34" charset="0"/>
                        </a:rPr>
                        <a:t>Libor + 6.5 (c)</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215480">
                <a:tc vMerge="1">
                  <a:txBody>
                    <a:bodyPr/>
                    <a:lstStyle/>
                    <a:p>
                      <a:endParaRPr lang="es-ES"/>
                    </a:p>
                  </a:txBody>
                  <a:tcPr/>
                </a:tc>
                <a:tc rowSpan="2">
                  <a:txBody>
                    <a:bodyPr/>
                    <a:lstStyle/>
                    <a:p>
                      <a:pPr algn="ctr" fontAlgn="ctr"/>
                      <a:r>
                        <a:rPr lang="es-ES" sz="1400" b="0" i="0" u="none" strike="noStrike" dirty="0">
                          <a:solidFill>
                            <a:srgbClr val="1F497D"/>
                          </a:solidFill>
                          <a:latin typeface="Calibri" panose="020F0502020204030204" pitchFamily="34" charset="0"/>
                        </a:rPr>
                        <a:t>3 a </a:t>
                      </a:r>
                      <a:r>
                        <a:rPr lang="es-ES" sz="1400" b="0" i="0" u="none" strike="noStrike" dirty="0" smtClean="0">
                          <a:solidFill>
                            <a:srgbClr val="1F497D"/>
                          </a:solidFill>
                          <a:latin typeface="Calibri" panose="020F0502020204030204" pitchFamily="34" charset="0"/>
                        </a:rPr>
                        <a:t>5 años</a:t>
                      </a:r>
                      <a:endParaRPr lang="es-ES" sz="1400" b="0" i="0" u="none" strike="noStrike" dirty="0">
                        <a:solidFill>
                          <a:srgbClr val="1F497D"/>
                        </a:solidFill>
                        <a:latin typeface="Calibri" panose="020F0502020204030204" pitchFamily="34" charset="0"/>
                      </a:endParaRP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dirty="0">
                          <a:solidFill>
                            <a:srgbClr val="1F497D"/>
                          </a:solidFill>
                          <a:latin typeface="Calibri" panose="020F0502020204030204" pitchFamily="34" charset="0"/>
                        </a:rPr>
                        <a:t>Libor + 6(b)</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215480">
                <a:tc vMerge="1">
                  <a:txBody>
                    <a:bodyPr/>
                    <a:lstStyle/>
                    <a:p>
                      <a:endParaRPr lang="es-ES"/>
                    </a:p>
                  </a:txBody>
                  <a:tcPr/>
                </a:tc>
                <a:tc vMerge="1">
                  <a:txBody>
                    <a:bodyPr/>
                    <a:lstStyle/>
                    <a:p>
                      <a:endParaRPr lang="es-ES"/>
                    </a:p>
                  </a:txBody>
                  <a:tcPr/>
                </a:tc>
                <a:tc>
                  <a:txBody>
                    <a:bodyPr/>
                    <a:lstStyle/>
                    <a:p>
                      <a:pPr algn="ctr" fontAlgn="ctr"/>
                      <a:r>
                        <a:rPr lang="es-ES" sz="1400" b="0" i="0" u="none" strike="noStrike" dirty="0">
                          <a:solidFill>
                            <a:srgbClr val="1F497D"/>
                          </a:solidFill>
                          <a:latin typeface="Calibri" panose="020F0502020204030204" pitchFamily="34" charset="0"/>
                        </a:rPr>
                        <a:t>Libor + 7.5 (c)</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174436">
                <a:tc vMerge="1">
                  <a:txBody>
                    <a:bodyPr/>
                    <a:lstStyle/>
                    <a:p>
                      <a:endParaRPr lang="es-ES"/>
                    </a:p>
                  </a:txBody>
                  <a:tcPr/>
                </a:tc>
                <a:tc>
                  <a:txBody>
                    <a:bodyPr/>
                    <a:lstStyle/>
                    <a:p>
                      <a:pPr algn="ctr" fontAlgn="ctr"/>
                      <a:r>
                        <a:rPr lang="es-ES" sz="1400" b="0" i="0" u="none" strike="noStrike">
                          <a:solidFill>
                            <a:srgbClr val="1F497D"/>
                          </a:solidFill>
                          <a:latin typeface="Calibri" panose="020F0502020204030204" pitchFamily="34" charset="0"/>
                        </a:rPr>
                        <a:t> </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dirty="0">
                          <a:solidFill>
                            <a:srgbClr val="1F497D"/>
                          </a:solidFill>
                          <a:latin typeface="Calibri" panose="020F0502020204030204" pitchFamily="34" charset="0"/>
                        </a:rPr>
                        <a:t> </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329231">
                <a:tc vMerge="1">
                  <a:txBody>
                    <a:bodyPr/>
                    <a:lstStyle/>
                    <a:p>
                      <a:endParaRPr lang="es-ES"/>
                    </a:p>
                  </a:txBody>
                  <a:tcPr/>
                </a:tc>
                <a:tc>
                  <a:txBody>
                    <a:bodyPr/>
                    <a:lstStyle/>
                    <a:p>
                      <a:pPr algn="ctr" fontAlgn="ctr"/>
                      <a:r>
                        <a:rPr lang="es-ES" sz="1400" b="0" i="0" u="none" strike="noStrike" dirty="0">
                          <a:solidFill>
                            <a:srgbClr val="1F497D"/>
                          </a:solidFill>
                          <a:latin typeface="Calibri" panose="020F0502020204030204" pitchFamily="34" charset="0"/>
                        </a:rPr>
                        <a:t>Mas de </a:t>
                      </a:r>
                      <a:r>
                        <a:rPr lang="es-ES" sz="1400" b="0" i="0" u="none" strike="noStrike" dirty="0" smtClean="0">
                          <a:solidFill>
                            <a:srgbClr val="1F497D"/>
                          </a:solidFill>
                          <a:latin typeface="Calibri" panose="020F0502020204030204" pitchFamily="34" charset="0"/>
                        </a:rPr>
                        <a:t>5 años</a:t>
                      </a:r>
                      <a:endParaRPr lang="es-ES" sz="1400" b="0" i="0" u="none" strike="noStrike" dirty="0">
                        <a:solidFill>
                          <a:srgbClr val="1F497D"/>
                        </a:solidFill>
                        <a:latin typeface="Calibri" panose="020F0502020204030204" pitchFamily="34" charset="0"/>
                      </a:endParaRP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dirty="0">
                          <a:solidFill>
                            <a:srgbClr val="1F497D"/>
                          </a:solidFill>
                          <a:latin typeface="Calibri" panose="020F0502020204030204" pitchFamily="34" charset="0"/>
                        </a:rPr>
                        <a:t>A determinar</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225742">
                <a:tc gridSpan="4">
                  <a:txBody>
                    <a:bodyPr/>
                    <a:lstStyle/>
                    <a:p>
                      <a:pPr algn="l" fontAlgn="ctr"/>
                      <a:r>
                        <a:rPr lang="es-ES" sz="1600" b="1" i="0" u="none" strike="noStrike" dirty="0">
                          <a:solidFill>
                            <a:srgbClr val="1F497D"/>
                          </a:solidFill>
                          <a:latin typeface="Calibri" panose="020F0502020204030204" pitchFamily="34" charset="0"/>
                        </a:rPr>
                        <a:t>Financiación de exportaciones de plantas industriales y de contratos "llave en mano"</a:t>
                      </a:r>
                    </a:p>
                  </a:txBody>
                  <a:tcPr marL="8797" marR="8797" marT="8797" marB="0" anchor="ctr">
                    <a:lnL>
                      <a:noFill/>
                    </a:lnL>
                    <a:lnR>
                      <a:noFill/>
                    </a:lnR>
                    <a:lnT w="12700" cap="flat" cmpd="sng" algn="ctr">
                      <a:solidFill>
                        <a:srgbClr val="95B3D7"/>
                      </a:solidFill>
                      <a:prstDash val="solid"/>
                      <a:round/>
                      <a:headEnd type="none" w="med" len="med"/>
                      <a:tailEnd type="none" w="med" len="med"/>
                    </a:lnT>
                    <a:lnB>
                      <a:noFill/>
                    </a:lnB>
                    <a:solidFill>
                      <a:srgbClr val="FFFFFF"/>
                    </a:solidFill>
                  </a:tcPr>
                </a:tc>
                <a:tc hMerge="1">
                  <a:txBody>
                    <a:bodyPr/>
                    <a:lstStyle/>
                    <a:p>
                      <a:endParaRPr lang="es-ES"/>
                    </a:p>
                  </a:txBody>
                  <a:tcPr/>
                </a:tc>
                <a:tc hMerge="1">
                  <a:txBody>
                    <a:bodyPr/>
                    <a:lstStyle/>
                    <a:p>
                      <a:endParaRPr lang="es-ES"/>
                    </a:p>
                  </a:txBody>
                  <a:tcPr/>
                </a:tc>
                <a:tc hMerge="1">
                  <a:txBody>
                    <a:bodyPr/>
                    <a:lstStyle/>
                    <a:p>
                      <a:endParaRPr lang="es-ES"/>
                    </a:p>
                  </a:txBody>
                  <a:tcPr/>
                </a:tc>
              </a:tr>
              <a:tr h="215480">
                <a:tc>
                  <a:txBody>
                    <a:bodyPr/>
                    <a:lstStyle/>
                    <a:p>
                      <a:pPr algn="ctr" fontAlgn="ctr"/>
                      <a:r>
                        <a:rPr lang="es-ES" sz="1400" b="1" i="0" u="none" strike="noStrike" dirty="0">
                          <a:solidFill>
                            <a:srgbClr val="1F497D"/>
                          </a:solidFill>
                          <a:latin typeface="Calibri" panose="020F0502020204030204" pitchFamily="34" charset="0"/>
                          <a:cs typeface="Arial" pitchFamily="34" charset="0"/>
                        </a:rPr>
                        <a:t>Monto</a:t>
                      </a:r>
                    </a:p>
                  </a:txBody>
                  <a:tcPr marL="8797" marR="8797" marT="8797" marB="0" anchor="ctr">
                    <a:lnL>
                      <a:noFill/>
                    </a:lnL>
                    <a:lnR>
                      <a:noFill/>
                    </a:lnR>
                    <a:lnT>
                      <a:noFill/>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1" i="0" u="none" strike="noStrike" dirty="0">
                          <a:solidFill>
                            <a:srgbClr val="1F497D"/>
                          </a:solidFill>
                          <a:latin typeface="Calibri" panose="020F0502020204030204" pitchFamily="34" charset="0"/>
                          <a:cs typeface="Arial" pitchFamily="34" charset="0"/>
                        </a:rPr>
                        <a:t>Plazo máximo</a:t>
                      </a:r>
                    </a:p>
                  </a:txBody>
                  <a:tcPr marL="8797" marR="8797" marT="8797" marB="0" anchor="ctr">
                    <a:lnL>
                      <a:noFill/>
                    </a:lnL>
                    <a:lnR>
                      <a:noFill/>
                    </a:lnR>
                    <a:lnT>
                      <a:noFill/>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1" i="0" u="none" strike="noStrike" dirty="0">
                          <a:solidFill>
                            <a:srgbClr val="1F497D"/>
                          </a:solidFill>
                          <a:latin typeface="Calibri" panose="020F0502020204030204" pitchFamily="34" charset="0"/>
                          <a:cs typeface="Arial" pitchFamily="34" charset="0"/>
                        </a:rPr>
                        <a:t>Tasa de interés (%)</a:t>
                      </a:r>
                    </a:p>
                  </a:txBody>
                  <a:tcPr marL="8797" marR="8797" marT="8797" marB="0" anchor="ctr">
                    <a:lnL>
                      <a:noFill/>
                    </a:lnL>
                    <a:lnR>
                      <a:noFill/>
                    </a:lnR>
                    <a:lnT>
                      <a:noFill/>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1" i="0" u="none" strike="noStrike" dirty="0">
                          <a:solidFill>
                            <a:srgbClr val="1F497D"/>
                          </a:solidFill>
                          <a:latin typeface="Calibri" panose="020F0502020204030204" pitchFamily="34" charset="0"/>
                          <a:cs typeface="Arial" pitchFamily="34" charset="0"/>
                        </a:rPr>
                        <a:t>Garantía </a:t>
                      </a:r>
                    </a:p>
                  </a:txBody>
                  <a:tcPr marL="8797" marR="8797" marT="8797" marB="0" anchor="ctr">
                    <a:lnL>
                      <a:noFill/>
                    </a:lnL>
                    <a:lnR>
                      <a:noFill/>
                    </a:lnR>
                    <a:lnT>
                      <a:noFill/>
                    </a:lnT>
                    <a:lnB w="12700" cap="flat" cmpd="sng" algn="ctr">
                      <a:solidFill>
                        <a:srgbClr val="95B3D7"/>
                      </a:solidFill>
                      <a:prstDash val="solid"/>
                      <a:round/>
                      <a:headEnd type="none" w="med" len="med"/>
                      <a:tailEnd type="none" w="med" len="med"/>
                    </a:lnB>
                    <a:solidFill>
                      <a:srgbClr val="FFFFFF"/>
                    </a:solidFill>
                  </a:tcPr>
                </a:tc>
              </a:tr>
              <a:tr h="205219">
                <a:tc rowSpan="6">
                  <a:txBody>
                    <a:bodyPr/>
                    <a:lstStyle/>
                    <a:p>
                      <a:pPr algn="ctr" fontAlgn="ctr"/>
                      <a:r>
                        <a:rPr lang="es-ES" sz="1400" b="0" i="0" u="none" strike="noStrike" dirty="0">
                          <a:solidFill>
                            <a:srgbClr val="1F497D"/>
                          </a:solidFill>
                          <a:latin typeface="Calibri" panose="020F0502020204030204" pitchFamily="34" charset="0"/>
                        </a:rPr>
                        <a:t>Mínimo </a:t>
                      </a:r>
                      <a:r>
                        <a:rPr lang="es-ES" sz="1400" b="0" i="0" u="none" strike="noStrike" dirty="0" err="1" smtClean="0">
                          <a:solidFill>
                            <a:srgbClr val="1F497D"/>
                          </a:solidFill>
                          <a:latin typeface="Calibri" panose="020F0502020204030204" pitchFamily="34" charset="0"/>
                        </a:rPr>
                        <a:t>u$s</a:t>
                      </a:r>
                      <a:r>
                        <a:rPr lang="es-ES" sz="1400" b="0" i="0" u="none" strike="noStrike" dirty="0" smtClean="0">
                          <a:solidFill>
                            <a:srgbClr val="1F497D"/>
                          </a:solidFill>
                          <a:latin typeface="Calibri" panose="020F0502020204030204" pitchFamily="34" charset="0"/>
                        </a:rPr>
                        <a:t> 200.000, </a:t>
                      </a:r>
                      <a:r>
                        <a:rPr lang="es-ES" sz="1400" b="0" i="0" u="none" strike="noStrike" dirty="0">
                          <a:solidFill>
                            <a:srgbClr val="1F497D"/>
                          </a:solidFill>
                          <a:latin typeface="Calibri" panose="020F0502020204030204" pitchFamily="34" charset="0"/>
                        </a:rPr>
                        <a:t>máximo </a:t>
                      </a:r>
                      <a:r>
                        <a:rPr lang="es-ES" sz="1400" b="0" i="0" u="none" strike="noStrike" dirty="0" smtClean="0">
                          <a:solidFill>
                            <a:srgbClr val="1F497D"/>
                          </a:solidFill>
                          <a:latin typeface="Calibri" panose="020F0502020204030204" pitchFamily="34" charset="0"/>
                        </a:rPr>
                        <a:t/>
                      </a:r>
                      <a:br>
                        <a:rPr lang="es-ES" sz="1400" b="0" i="0" u="none" strike="noStrike" dirty="0" smtClean="0">
                          <a:solidFill>
                            <a:srgbClr val="1F497D"/>
                          </a:solidFill>
                          <a:latin typeface="Calibri" panose="020F0502020204030204" pitchFamily="34" charset="0"/>
                        </a:rPr>
                      </a:br>
                      <a:r>
                        <a:rPr lang="es-ES" sz="1400" b="0" i="0" u="none" strike="noStrike" dirty="0" err="1" smtClean="0">
                          <a:solidFill>
                            <a:srgbClr val="1F497D"/>
                          </a:solidFill>
                          <a:latin typeface="Calibri" panose="020F0502020204030204" pitchFamily="34" charset="0"/>
                        </a:rPr>
                        <a:t>u$s</a:t>
                      </a:r>
                      <a:r>
                        <a:rPr lang="es-ES" sz="1400" b="0" i="0" u="none" strike="noStrike" dirty="0" smtClean="0">
                          <a:solidFill>
                            <a:srgbClr val="1F497D"/>
                          </a:solidFill>
                          <a:latin typeface="Calibri" panose="020F0502020204030204" pitchFamily="34" charset="0"/>
                        </a:rPr>
                        <a:t> 15 millones, </a:t>
                      </a:r>
                      <a:r>
                        <a:rPr lang="es-ES" sz="1400" b="0" i="0" u="none" strike="noStrike" dirty="0">
                          <a:solidFill>
                            <a:srgbClr val="1F497D"/>
                          </a:solidFill>
                          <a:latin typeface="Calibri" panose="020F0502020204030204" pitchFamily="34" charset="0"/>
                        </a:rPr>
                        <a:t>o el 100% del valor FOB o del monto del proyecto o de los servicios.</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rowSpan="2">
                  <a:txBody>
                    <a:bodyPr/>
                    <a:lstStyle/>
                    <a:p>
                      <a:pPr algn="ctr" fontAlgn="ctr"/>
                      <a:r>
                        <a:rPr lang="es-ES" sz="1400" b="0" i="0" u="none" strike="noStrike">
                          <a:solidFill>
                            <a:srgbClr val="1F497D"/>
                          </a:solidFill>
                          <a:latin typeface="Calibri" panose="020F0502020204030204" pitchFamily="34" charset="0"/>
                        </a:rPr>
                        <a:t>1 a 3 años</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1F497D"/>
                          </a:solidFill>
                          <a:latin typeface="Calibri" panose="020F0502020204030204" pitchFamily="34" charset="0"/>
                        </a:rPr>
                        <a:t>Libor+5(b)</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rowSpan="6">
                  <a:txBody>
                    <a:bodyPr/>
                    <a:lstStyle/>
                    <a:p>
                      <a:pPr algn="ctr" fontAlgn="ctr"/>
                      <a:r>
                        <a:rPr lang="pt-BR" sz="1400" b="0" i="0" u="none" strike="noStrike" dirty="0">
                          <a:solidFill>
                            <a:srgbClr val="1F497D"/>
                          </a:solidFill>
                          <a:latin typeface="Calibri" panose="020F0502020204030204" pitchFamily="34" charset="0"/>
                        </a:rPr>
                        <a:t>Carta de Crédito o Letras </a:t>
                      </a:r>
                      <a:r>
                        <a:rPr lang="pt-BR" sz="1400" b="0" i="0" u="none" strike="noStrike" dirty="0" smtClean="0">
                          <a:solidFill>
                            <a:srgbClr val="1F497D"/>
                          </a:solidFill>
                          <a:latin typeface="Calibri" panose="020F0502020204030204" pitchFamily="34" charset="0"/>
                        </a:rPr>
                        <a:t>avaladas</a:t>
                      </a:r>
                      <a:endParaRPr lang="pt-BR" sz="1400" b="0" i="0" u="none" strike="noStrike" dirty="0">
                        <a:solidFill>
                          <a:srgbClr val="1F497D"/>
                        </a:solidFill>
                        <a:latin typeface="Calibri" panose="020F0502020204030204" pitchFamily="34" charset="0"/>
                      </a:endParaRP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r>
              <a:tr h="215480">
                <a:tc vMerge="1">
                  <a:txBody>
                    <a:bodyPr/>
                    <a:lstStyle/>
                    <a:p>
                      <a:endParaRPr lang="es-ES"/>
                    </a:p>
                  </a:txBody>
                  <a:tcPr/>
                </a:tc>
                <a:tc vMerge="1">
                  <a:txBody>
                    <a:bodyPr/>
                    <a:lstStyle/>
                    <a:p>
                      <a:endParaRPr lang="es-ES"/>
                    </a:p>
                  </a:txBody>
                  <a:tcPr/>
                </a:tc>
                <a:tc>
                  <a:txBody>
                    <a:bodyPr/>
                    <a:lstStyle/>
                    <a:p>
                      <a:pPr algn="ctr" fontAlgn="ctr"/>
                      <a:r>
                        <a:rPr lang="es-ES" sz="1400" b="0" i="0" u="none" strike="noStrike" dirty="0">
                          <a:solidFill>
                            <a:srgbClr val="1F497D"/>
                          </a:solidFill>
                          <a:latin typeface="Calibri" panose="020F0502020204030204" pitchFamily="34" charset="0"/>
                        </a:rPr>
                        <a:t>Libor + 6.5 (c)</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205219">
                <a:tc vMerge="1">
                  <a:txBody>
                    <a:bodyPr/>
                    <a:lstStyle/>
                    <a:p>
                      <a:endParaRPr lang="es-ES"/>
                    </a:p>
                  </a:txBody>
                  <a:tcPr/>
                </a:tc>
                <a:tc rowSpan="2">
                  <a:txBody>
                    <a:bodyPr/>
                    <a:lstStyle/>
                    <a:p>
                      <a:pPr algn="ctr" fontAlgn="ctr"/>
                      <a:r>
                        <a:rPr lang="es-ES" sz="1400" b="0" i="0" u="none" strike="noStrike" dirty="0">
                          <a:solidFill>
                            <a:srgbClr val="1F497D"/>
                          </a:solidFill>
                          <a:latin typeface="Calibri" panose="020F0502020204030204" pitchFamily="34" charset="0"/>
                        </a:rPr>
                        <a:t>3 a </a:t>
                      </a:r>
                      <a:r>
                        <a:rPr lang="es-ES" sz="1400" b="0" i="0" u="none" strike="noStrike" dirty="0" smtClean="0">
                          <a:solidFill>
                            <a:srgbClr val="1F497D"/>
                          </a:solidFill>
                          <a:latin typeface="Calibri" panose="020F0502020204030204" pitchFamily="34" charset="0"/>
                        </a:rPr>
                        <a:t>5 años</a:t>
                      </a:r>
                      <a:endParaRPr lang="es-ES" sz="1400" b="0" i="0" u="none" strike="noStrike" dirty="0">
                        <a:solidFill>
                          <a:srgbClr val="1F497D"/>
                        </a:solidFill>
                        <a:latin typeface="Calibri" panose="020F0502020204030204" pitchFamily="34" charset="0"/>
                      </a:endParaRP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dirty="0">
                          <a:solidFill>
                            <a:srgbClr val="1F497D"/>
                          </a:solidFill>
                          <a:latin typeface="Calibri" panose="020F0502020204030204" pitchFamily="34" charset="0"/>
                        </a:rPr>
                        <a:t>Libor + 6 (b)</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215480">
                <a:tc vMerge="1">
                  <a:txBody>
                    <a:bodyPr/>
                    <a:lstStyle/>
                    <a:p>
                      <a:endParaRPr lang="es-ES"/>
                    </a:p>
                  </a:txBody>
                  <a:tcPr/>
                </a:tc>
                <a:tc vMerge="1">
                  <a:txBody>
                    <a:bodyPr/>
                    <a:lstStyle/>
                    <a:p>
                      <a:endParaRPr lang="es-ES"/>
                    </a:p>
                  </a:txBody>
                  <a:tcPr/>
                </a:tc>
                <a:tc>
                  <a:txBody>
                    <a:bodyPr/>
                    <a:lstStyle/>
                    <a:p>
                      <a:pPr algn="ctr" fontAlgn="ctr"/>
                      <a:r>
                        <a:rPr lang="es-ES" sz="1400" b="0" i="0" u="none" strike="noStrike" dirty="0">
                          <a:solidFill>
                            <a:srgbClr val="1F497D"/>
                          </a:solidFill>
                          <a:latin typeface="Calibri" panose="020F0502020204030204" pitchFamily="34" charset="0"/>
                        </a:rPr>
                        <a:t>Libor + 7.5 (c)</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174436">
                <a:tc vMerge="1">
                  <a:txBody>
                    <a:bodyPr/>
                    <a:lstStyle/>
                    <a:p>
                      <a:endParaRPr lang="es-ES"/>
                    </a:p>
                  </a:txBody>
                  <a:tcPr/>
                </a:tc>
                <a:tc>
                  <a:txBody>
                    <a:bodyPr/>
                    <a:lstStyle/>
                    <a:p>
                      <a:pPr algn="ctr" fontAlgn="ctr"/>
                      <a:r>
                        <a:rPr lang="es-ES" sz="900" b="0" i="0" u="none" strike="noStrike">
                          <a:solidFill>
                            <a:srgbClr val="1F497D"/>
                          </a:solidFill>
                          <a:latin typeface="Calibri" panose="020F0502020204030204" pitchFamily="34" charset="0"/>
                        </a:rPr>
                        <a:t> </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900" b="0" i="0" u="none" strike="noStrike" dirty="0">
                          <a:solidFill>
                            <a:srgbClr val="1F497D"/>
                          </a:solidFill>
                          <a:latin typeface="Calibri" panose="020F0502020204030204" pitchFamily="34" charset="0"/>
                        </a:rPr>
                        <a:t> </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205219">
                <a:tc vMerge="1">
                  <a:txBody>
                    <a:bodyPr/>
                    <a:lstStyle/>
                    <a:p>
                      <a:endParaRPr lang="es-ES"/>
                    </a:p>
                  </a:txBody>
                  <a:tcPr/>
                </a:tc>
                <a:tc>
                  <a:txBody>
                    <a:bodyPr/>
                    <a:lstStyle/>
                    <a:p>
                      <a:pPr algn="ctr" fontAlgn="ctr"/>
                      <a:r>
                        <a:rPr lang="es-ES" sz="1400" b="0" i="0" u="none" strike="noStrike">
                          <a:solidFill>
                            <a:srgbClr val="1F497D"/>
                          </a:solidFill>
                          <a:latin typeface="Calibri" panose="020F0502020204030204" pitchFamily="34" charset="0"/>
                        </a:rPr>
                        <a:t>Mas de 5 años </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a:txBody>
                    <a:bodyPr/>
                    <a:lstStyle/>
                    <a:p>
                      <a:pPr algn="ctr" fontAlgn="ctr"/>
                      <a:r>
                        <a:rPr lang="es-ES" sz="1400" b="0" i="0" u="none" strike="noStrike" dirty="0">
                          <a:solidFill>
                            <a:srgbClr val="1F497D"/>
                          </a:solidFill>
                          <a:latin typeface="Calibri" panose="020F0502020204030204" pitchFamily="34" charset="0"/>
                        </a:rPr>
                        <a:t>A determinar</a:t>
                      </a:r>
                    </a:p>
                  </a:txBody>
                  <a:tcPr marL="8797" marR="8797" marT="8797" marB="0" anchor="ctr">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FFFFFF"/>
                    </a:solidFill>
                  </a:tcPr>
                </a:tc>
                <a:tc vMerge="1">
                  <a:txBody>
                    <a:bodyPr/>
                    <a:lstStyle/>
                    <a:p>
                      <a:endParaRPr lang="es-ES"/>
                    </a:p>
                  </a:txBody>
                  <a:tcPr/>
                </a:tc>
              </a:tr>
              <a:tr h="149613">
                <a:tc>
                  <a:txBody>
                    <a:bodyPr/>
                    <a:lstStyle/>
                    <a:p>
                      <a:pPr algn="l" fontAlgn="t"/>
                      <a:r>
                        <a:rPr lang="es-ES" sz="1200" b="1" i="0" u="none" strike="noStrike" dirty="0">
                          <a:solidFill>
                            <a:srgbClr val="000000"/>
                          </a:solidFill>
                          <a:latin typeface="Calibri" panose="020F0502020204030204" pitchFamily="34" charset="0"/>
                        </a:rPr>
                        <a:t> </a:t>
                      </a:r>
                    </a:p>
                  </a:txBody>
                  <a:tcPr marL="8797" marR="8797" marT="8797" marB="0">
                    <a:lnL>
                      <a:noFill/>
                    </a:lnL>
                    <a:lnR>
                      <a:noFill/>
                    </a:lnR>
                    <a:lnT w="12700" cap="flat" cmpd="sng" algn="ctr">
                      <a:solidFill>
                        <a:srgbClr val="95B3D7"/>
                      </a:solidFill>
                      <a:prstDash val="solid"/>
                      <a:round/>
                      <a:headEnd type="none" w="med" len="med"/>
                      <a:tailEnd type="none" w="med" len="med"/>
                    </a:lnT>
                    <a:lnB>
                      <a:noFill/>
                    </a:lnB>
                    <a:solidFill>
                      <a:srgbClr val="FFFFFF"/>
                    </a:solidFill>
                  </a:tcPr>
                </a:tc>
                <a:tc>
                  <a:txBody>
                    <a:bodyPr/>
                    <a:lstStyle/>
                    <a:p>
                      <a:pPr algn="l" fontAlgn="t"/>
                      <a:r>
                        <a:rPr lang="es-ES" sz="1200" b="1" i="0" u="none" strike="noStrike">
                          <a:solidFill>
                            <a:srgbClr val="000000"/>
                          </a:solidFill>
                          <a:latin typeface="Calibri" panose="020F0502020204030204" pitchFamily="34" charset="0"/>
                        </a:rPr>
                        <a:t> </a:t>
                      </a:r>
                    </a:p>
                  </a:txBody>
                  <a:tcPr marL="8797" marR="8797" marT="8797" marB="0">
                    <a:lnL>
                      <a:noFill/>
                    </a:lnL>
                    <a:lnR>
                      <a:noFill/>
                    </a:lnR>
                    <a:lnT w="12700" cap="flat" cmpd="sng" algn="ctr">
                      <a:solidFill>
                        <a:srgbClr val="95B3D7"/>
                      </a:solidFill>
                      <a:prstDash val="solid"/>
                      <a:round/>
                      <a:headEnd type="none" w="med" len="med"/>
                      <a:tailEnd type="none" w="med" len="med"/>
                    </a:lnT>
                    <a:lnB>
                      <a:noFill/>
                    </a:lnB>
                    <a:solidFill>
                      <a:srgbClr val="FFFFFF"/>
                    </a:solidFill>
                  </a:tcPr>
                </a:tc>
                <a:tc>
                  <a:txBody>
                    <a:bodyPr/>
                    <a:lstStyle/>
                    <a:p>
                      <a:pPr algn="l" fontAlgn="t"/>
                      <a:r>
                        <a:rPr lang="es-ES" sz="1200" b="1" i="0" u="none" strike="noStrike">
                          <a:solidFill>
                            <a:srgbClr val="000000"/>
                          </a:solidFill>
                          <a:latin typeface="Calibri" panose="020F0502020204030204" pitchFamily="34" charset="0"/>
                        </a:rPr>
                        <a:t> </a:t>
                      </a:r>
                    </a:p>
                  </a:txBody>
                  <a:tcPr marL="8797" marR="8797" marT="8797" marB="0">
                    <a:lnL>
                      <a:noFill/>
                    </a:lnL>
                    <a:lnR>
                      <a:noFill/>
                    </a:lnR>
                    <a:lnT w="12700" cap="flat" cmpd="sng" algn="ctr">
                      <a:solidFill>
                        <a:srgbClr val="95B3D7"/>
                      </a:solidFill>
                      <a:prstDash val="solid"/>
                      <a:round/>
                      <a:headEnd type="none" w="med" len="med"/>
                      <a:tailEnd type="none" w="med" len="med"/>
                    </a:lnT>
                    <a:lnB>
                      <a:noFill/>
                    </a:lnB>
                    <a:solidFill>
                      <a:srgbClr val="FFFFFF"/>
                    </a:solidFill>
                  </a:tcPr>
                </a:tc>
                <a:tc>
                  <a:txBody>
                    <a:bodyPr/>
                    <a:lstStyle/>
                    <a:p>
                      <a:pPr algn="l" fontAlgn="t"/>
                      <a:r>
                        <a:rPr lang="es-ES" sz="700" b="1" i="0" u="none" strike="noStrike" dirty="0">
                          <a:solidFill>
                            <a:srgbClr val="000000"/>
                          </a:solidFill>
                          <a:latin typeface="Calibri" panose="020F0502020204030204" pitchFamily="34" charset="0"/>
                        </a:rPr>
                        <a:t> </a:t>
                      </a:r>
                    </a:p>
                  </a:txBody>
                  <a:tcPr marL="8797" marR="8797" marT="8797" marB="0">
                    <a:lnL>
                      <a:noFill/>
                    </a:lnL>
                    <a:lnR>
                      <a:noFill/>
                    </a:lnR>
                    <a:lnT w="12700" cap="flat" cmpd="sng" algn="ctr">
                      <a:solidFill>
                        <a:srgbClr val="95B3D7"/>
                      </a:solidFill>
                      <a:prstDash val="solid"/>
                      <a:round/>
                      <a:headEnd type="none" w="med" len="med"/>
                      <a:tailEnd type="none" w="med" len="med"/>
                    </a:lnT>
                    <a:lnB>
                      <a:noFill/>
                    </a:lnB>
                    <a:solidFill>
                      <a:srgbClr val="FFFFFF"/>
                    </a:solidFill>
                  </a:tcPr>
                </a:tc>
              </a:tr>
              <a:tr h="205219">
                <a:tc gridSpan="3">
                  <a:txBody>
                    <a:bodyPr/>
                    <a:lstStyle/>
                    <a:p>
                      <a:pPr algn="l" fontAlgn="b"/>
                      <a:r>
                        <a:rPr lang="es-ES" sz="1200" b="0" i="0" u="none" strike="noStrike" dirty="0">
                          <a:solidFill>
                            <a:srgbClr val="1F497D"/>
                          </a:solidFill>
                          <a:latin typeface="Calibri" panose="020F0502020204030204" pitchFamily="34" charset="0"/>
                        </a:rPr>
                        <a:t>b: países que integran el Convenio de Pagos y Créditos Recíprocos de la ALADI</a:t>
                      </a:r>
                    </a:p>
                  </a:txBody>
                  <a:tcPr marL="8797" marR="8797" marT="8797" marB="0" anchor="b">
                    <a:lnL>
                      <a:noFill/>
                    </a:lnL>
                    <a:lnR>
                      <a:noFill/>
                    </a:lnR>
                    <a:lnT>
                      <a:noFill/>
                    </a:lnT>
                    <a:lnB>
                      <a:noFill/>
                    </a:lnB>
                    <a:solidFill>
                      <a:srgbClr val="FFFFFF"/>
                    </a:solidFill>
                  </a:tcPr>
                </a:tc>
                <a:tc hMerge="1">
                  <a:txBody>
                    <a:bodyPr/>
                    <a:lstStyle/>
                    <a:p>
                      <a:endParaRPr lang="es-ES"/>
                    </a:p>
                  </a:txBody>
                  <a:tcPr/>
                </a:tc>
                <a:tc hMerge="1">
                  <a:txBody>
                    <a:bodyPr/>
                    <a:lstStyle/>
                    <a:p>
                      <a:endParaRPr lang="es-ES"/>
                    </a:p>
                  </a:txBody>
                  <a:tcPr/>
                </a:tc>
                <a:tc>
                  <a:txBody>
                    <a:bodyPr/>
                    <a:lstStyle/>
                    <a:p>
                      <a:pPr algn="l" fontAlgn="b"/>
                      <a:r>
                        <a:rPr lang="es-ES" sz="1000" b="0" i="0" u="none" strike="noStrike" dirty="0">
                          <a:solidFill>
                            <a:srgbClr val="1F497D"/>
                          </a:solidFill>
                          <a:latin typeface="Calibri" panose="020F0502020204030204" pitchFamily="34" charset="0"/>
                        </a:rPr>
                        <a:t> </a:t>
                      </a:r>
                    </a:p>
                  </a:txBody>
                  <a:tcPr marL="8797" marR="8797" marT="8797" marB="0" anchor="b">
                    <a:lnL>
                      <a:noFill/>
                    </a:lnL>
                    <a:lnR>
                      <a:noFill/>
                    </a:lnR>
                    <a:lnT>
                      <a:noFill/>
                    </a:lnT>
                    <a:lnB>
                      <a:noFill/>
                    </a:lnB>
                    <a:solidFill>
                      <a:srgbClr val="FFFFFF"/>
                    </a:solidFill>
                  </a:tcPr>
                </a:tc>
              </a:tr>
              <a:tr h="205219">
                <a:tc gridSpan="4">
                  <a:txBody>
                    <a:bodyPr/>
                    <a:lstStyle/>
                    <a:p>
                      <a:pPr algn="l" fontAlgn="b"/>
                      <a:r>
                        <a:rPr lang="es-ES" sz="1200" b="0" i="0" u="none" strike="noStrike" dirty="0">
                          <a:solidFill>
                            <a:srgbClr val="1F497D"/>
                          </a:solidFill>
                          <a:latin typeface="Calibri" panose="020F0502020204030204" pitchFamily="34" charset="0"/>
                        </a:rPr>
                        <a:t>c: países que no integran el Convenio de Pagos y Créditos Recíprocos de la ALADI</a:t>
                      </a:r>
                    </a:p>
                  </a:txBody>
                  <a:tcPr marL="8797" marR="8797" marT="8797" marB="0" anchor="b">
                    <a:lnL>
                      <a:noFill/>
                    </a:lnL>
                    <a:lnR>
                      <a:noFill/>
                    </a:lnR>
                    <a:lnT>
                      <a:noFill/>
                    </a:lnT>
                    <a:lnB>
                      <a:noFill/>
                    </a:lnB>
                    <a:solidFill>
                      <a:srgbClr val="FFFFFF"/>
                    </a:solidFill>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bwMode="auto">
          <a:xfrm>
            <a:off x="443553" y="31397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s-AR" sz="3200" dirty="0">
                <a:latin typeface="Calibri" panose="020F0502020204030204" pitchFamily="34" charset="0"/>
              </a:rPr>
              <a:t>Productos de Comercio Exterior </a:t>
            </a:r>
          </a:p>
        </p:txBody>
      </p:sp>
      <p:sp>
        <p:nvSpPr>
          <p:cNvPr id="30722" name="Rectangle 3"/>
          <p:cNvSpPr>
            <a:spLocks noGrp="1" noChangeArrowheads="1"/>
          </p:cNvSpPr>
          <p:nvPr>
            <p:ph type="body" idx="1"/>
          </p:nvPr>
        </p:nvSpPr>
        <p:spPr>
          <a:xfrm>
            <a:off x="577850" y="1398588"/>
            <a:ext cx="7837488" cy="4727575"/>
          </a:xfrm>
        </p:spPr>
        <p:txBody>
          <a:bodyPr/>
          <a:lstStyle/>
          <a:p>
            <a:pPr>
              <a:buClr>
                <a:srgbClr val="33CCFF"/>
              </a:buClr>
              <a:buFont typeface="Wingdings" pitchFamily="2" charset="2"/>
              <a:buChar char="Ø"/>
            </a:pPr>
            <a:r>
              <a:rPr lang="es-AR" sz="1800" b="1" kern="1200" dirty="0">
                <a:solidFill>
                  <a:srgbClr val="1F497D"/>
                </a:solidFill>
                <a:latin typeface="Calibri" panose="020F0502020204030204" pitchFamily="34" charset="0"/>
              </a:rPr>
              <a:t>CARTAS DE CRÉDITO </a:t>
            </a:r>
            <a:r>
              <a:rPr lang="es-AR" sz="1800" b="1" kern="1200" dirty="0" smtClean="0">
                <a:solidFill>
                  <a:srgbClr val="1F497D"/>
                </a:solidFill>
                <a:latin typeface="Calibri" panose="020F0502020204030204" pitchFamily="34" charset="0"/>
              </a:rPr>
              <a:t>DOCUMENTARIAS (exportación – importación)</a:t>
            </a:r>
          </a:p>
          <a:p>
            <a:pPr marL="0" indent="0" algn="just">
              <a:buClr>
                <a:srgbClr val="33CCFF"/>
              </a:buClr>
              <a:buNone/>
            </a:pPr>
            <a:r>
              <a:rPr lang="es-AR" sz="1200" i="1" dirty="0" smtClean="0">
                <a:latin typeface="Calibri" panose="020F0502020204030204" pitchFamily="34" charset="0"/>
              </a:rPr>
              <a:t>	</a:t>
            </a:r>
            <a:r>
              <a:rPr lang="es-AR" sz="1200" kern="1200" dirty="0">
                <a:solidFill>
                  <a:srgbClr val="1F497D"/>
                </a:solidFill>
                <a:latin typeface="Calibri" panose="020F0502020204030204" pitchFamily="34" charset="0"/>
              </a:rPr>
              <a:t>- Documento expedido por el banco, en donde afirma su compromiso de pagar a alguien 	(proveedor/exportador/vendedor) una cantidad exacta de dinero, por cuenta de un comprador 	(importador), siempre y cuando el vendedor cumpla con términos y condiciones específicas)</a:t>
            </a:r>
            <a:r>
              <a:rPr lang="es-AR" sz="1800" b="1" i="1" kern="1200" dirty="0">
                <a:solidFill>
                  <a:srgbClr val="1F497D"/>
                </a:solidFill>
                <a:latin typeface="Calibri" panose="020F0502020204030204" pitchFamily="34" charset="0"/>
              </a:rPr>
              <a:t/>
            </a:r>
            <a:br>
              <a:rPr lang="es-AR" sz="1800" b="1" i="1" kern="1200" dirty="0">
                <a:solidFill>
                  <a:srgbClr val="1F497D"/>
                </a:solidFill>
                <a:latin typeface="Calibri" panose="020F0502020204030204" pitchFamily="34" charset="0"/>
              </a:rPr>
            </a:br>
            <a:endParaRPr lang="es-AR" sz="1800" b="1" i="1" kern="1200" dirty="0" smtClean="0">
              <a:solidFill>
                <a:srgbClr val="1F497D"/>
              </a:solidFill>
              <a:latin typeface="Calibri" panose="020F0502020204030204" pitchFamily="34" charset="0"/>
            </a:endParaRPr>
          </a:p>
          <a:p>
            <a:pPr marL="0" indent="0" algn="just">
              <a:buClr>
                <a:srgbClr val="33CCFF"/>
              </a:buClr>
              <a:buNone/>
            </a:pPr>
            <a:endParaRPr lang="es-AR" sz="1800" b="1" i="1" kern="1200" dirty="0">
              <a:solidFill>
                <a:srgbClr val="1F497D"/>
              </a:solidFill>
              <a:latin typeface="Calibri" panose="020F0502020204030204" pitchFamily="34" charset="0"/>
            </a:endParaRPr>
          </a:p>
          <a:p>
            <a:pPr>
              <a:buClr>
                <a:srgbClr val="33CCFF"/>
              </a:buClr>
              <a:buFont typeface="Wingdings" pitchFamily="2" charset="2"/>
              <a:buChar char="Ø"/>
            </a:pPr>
            <a:r>
              <a:rPr lang="es-AR" sz="1800" b="1" kern="1200" dirty="0">
                <a:solidFill>
                  <a:srgbClr val="1F497D"/>
                </a:solidFill>
                <a:latin typeface="Calibri" panose="020F0502020204030204" pitchFamily="34" charset="0"/>
              </a:rPr>
              <a:t>COBRANZAS </a:t>
            </a:r>
            <a:r>
              <a:rPr lang="es-AR" sz="1800" b="1" kern="1200" dirty="0" smtClean="0">
                <a:solidFill>
                  <a:srgbClr val="1F497D"/>
                </a:solidFill>
                <a:latin typeface="Calibri" panose="020F0502020204030204" pitchFamily="34" charset="0"/>
              </a:rPr>
              <a:t>(exportación </a:t>
            </a:r>
            <a:r>
              <a:rPr lang="es-AR" sz="1800" b="1" kern="1200" dirty="0">
                <a:solidFill>
                  <a:srgbClr val="1F497D"/>
                </a:solidFill>
                <a:latin typeface="Calibri" panose="020F0502020204030204" pitchFamily="34" charset="0"/>
              </a:rPr>
              <a:t>– </a:t>
            </a:r>
            <a:r>
              <a:rPr lang="es-AR" sz="1800" b="1" kern="1200" dirty="0" smtClean="0">
                <a:solidFill>
                  <a:srgbClr val="1F497D"/>
                </a:solidFill>
                <a:latin typeface="Calibri" panose="020F0502020204030204" pitchFamily="34" charset="0"/>
              </a:rPr>
              <a:t>importación)</a:t>
            </a:r>
          </a:p>
          <a:p>
            <a:pPr>
              <a:buClr>
                <a:srgbClr val="33CCFF"/>
              </a:buClr>
              <a:buNone/>
            </a:pPr>
            <a:r>
              <a:rPr lang="es-AR" sz="1200" i="1" dirty="0" smtClean="0">
                <a:latin typeface="Calibri" panose="020F0502020204030204" pitchFamily="34" charset="0"/>
              </a:rPr>
              <a:t>		</a:t>
            </a:r>
            <a:r>
              <a:rPr lang="es-AR" sz="1200" kern="1200" dirty="0" smtClean="0">
                <a:solidFill>
                  <a:srgbClr val="1F497D"/>
                </a:solidFill>
                <a:latin typeface="Calibri" panose="020F0502020204030204" pitchFamily="34" charset="0"/>
              </a:rPr>
              <a:t>- </a:t>
            </a:r>
            <a:r>
              <a:rPr lang="es-AR" sz="1200" kern="1200" dirty="0">
                <a:solidFill>
                  <a:srgbClr val="1F497D"/>
                </a:solidFill>
                <a:latin typeface="Calibri" panose="020F0502020204030204" pitchFamily="34" charset="0"/>
              </a:rPr>
              <a:t>Mediante una cobranza, el banco que actúa por cuenta, orden y riesgo del exportador, tramita el 	cobro de los documentos comerciales ante el importador, sin otra responsabilidad que la de 	ejecutar las instrucciones del exportador. El banco puede efectuar esta cobranza, actuando 	directamente o, por lo general, a través de otro banco localizado en el país del importador.</a:t>
            </a:r>
            <a:br>
              <a:rPr lang="es-AR" sz="1200" kern="1200" dirty="0">
                <a:solidFill>
                  <a:srgbClr val="1F497D"/>
                </a:solidFill>
                <a:latin typeface="Calibri" panose="020F0502020204030204" pitchFamily="34" charset="0"/>
              </a:rPr>
            </a:br>
            <a:endParaRPr lang="es-AR" sz="1200" kern="1200" dirty="0" smtClean="0">
              <a:solidFill>
                <a:srgbClr val="1F497D"/>
              </a:solidFill>
              <a:latin typeface="Calibri" panose="020F0502020204030204" pitchFamily="34" charset="0"/>
            </a:endParaRPr>
          </a:p>
          <a:p>
            <a:pPr>
              <a:buClr>
                <a:srgbClr val="33CCFF"/>
              </a:buClr>
              <a:buNone/>
            </a:pPr>
            <a:endParaRPr lang="es-AR" sz="1200" kern="1200" dirty="0">
              <a:solidFill>
                <a:srgbClr val="1F497D"/>
              </a:solidFill>
              <a:latin typeface="Calibri" panose="020F0502020204030204" pitchFamily="34" charset="0"/>
            </a:endParaRPr>
          </a:p>
          <a:p>
            <a:pPr>
              <a:buClr>
                <a:srgbClr val="33CCFF"/>
              </a:buClr>
              <a:buFont typeface="Wingdings" pitchFamily="2" charset="2"/>
              <a:buChar char="Ø"/>
            </a:pPr>
            <a:r>
              <a:rPr lang="es-AR" sz="1800" b="1" kern="1200" dirty="0">
                <a:solidFill>
                  <a:srgbClr val="1F497D"/>
                </a:solidFill>
                <a:latin typeface="Calibri" panose="020F0502020204030204" pitchFamily="34" charset="0"/>
              </a:rPr>
              <a:t>ÓRDENES DE PAGO</a:t>
            </a:r>
          </a:p>
          <a:p>
            <a:pPr>
              <a:buClr>
                <a:srgbClr val="33CCFF"/>
              </a:buClr>
              <a:buFont typeface="Wingdings" pitchFamily="2" charset="2"/>
              <a:buNone/>
            </a:pPr>
            <a:r>
              <a:rPr lang="es-AR" sz="1800" b="1" kern="1200" dirty="0">
                <a:solidFill>
                  <a:srgbClr val="1F497D"/>
                </a:solidFill>
                <a:latin typeface="Calibri" panose="020F0502020204030204" pitchFamily="34" charset="0"/>
              </a:rPr>
              <a:t>	</a:t>
            </a:r>
            <a:r>
              <a:rPr lang="es-AR" sz="1800" i="1" dirty="0">
                <a:latin typeface="Calibri" panose="020F0502020204030204" pitchFamily="34" charset="0"/>
              </a:rPr>
              <a:t> </a:t>
            </a:r>
            <a:r>
              <a:rPr lang="es-AR" sz="1800" i="1" dirty="0" smtClean="0">
                <a:latin typeface="Calibri" panose="020F0502020204030204" pitchFamily="34" charset="0"/>
              </a:rPr>
              <a:t>	</a:t>
            </a:r>
            <a:r>
              <a:rPr lang="es-AR" sz="1200" kern="1200" dirty="0">
                <a:solidFill>
                  <a:srgbClr val="1F497D"/>
                </a:solidFill>
                <a:latin typeface="Calibri" panose="020F0502020204030204" pitchFamily="34" charset="0"/>
              </a:rPr>
              <a:t>- Transferencia de fondos que efectúa el importador a favor del exportador a través de una entidad 	bancaria para el pago de las compras que le han efectuado. </a:t>
            </a:r>
          </a:p>
          <a:p>
            <a:pPr>
              <a:buClr>
                <a:srgbClr val="33CCFF"/>
              </a:buClr>
              <a:buFont typeface="Wingdings" pitchFamily="2" charset="2"/>
              <a:buNone/>
            </a:pPr>
            <a:endParaRPr lang="es-AR" sz="1200" b="1" kern="1200" dirty="0">
              <a:solidFill>
                <a:srgbClr val="1F497D"/>
              </a:solidFill>
              <a:latin typeface="Calibri" panose="020F0502020204030204" pitchFamily="34" charset="0"/>
            </a:endParaRPr>
          </a:p>
          <a:p>
            <a:pPr>
              <a:buClr>
                <a:srgbClr val="33CCFF"/>
              </a:buClr>
              <a:buFont typeface="Wingdings" pitchFamily="2" charset="2"/>
              <a:buNone/>
            </a:pPr>
            <a:r>
              <a:rPr lang="es-AR" sz="1800" dirty="0">
                <a:solidFill>
                  <a:schemeClr val="tx1"/>
                </a:solidFill>
                <a:latin typeface="Calibri" panose="020F0502020204030204" pitchFamily="34" charset="0"/>
              </a:rPr>
              <a:t/>
            </a:r>
            <a:br>
              <a:rPr lang="es-AR" sz="1800" dirty="0">
                <a:solidFill>
                  <a:schemeClr val="tx1"/>
                </a:solidFill>
                <a:latin typeface="Calibri" panose="020F0502020204030204" pitchFamily="34" charset="0"/>
              </a:rPr>
            </a:br>
            <a:r>
              <a:rPr lang="es-AR" sz="1800" dirty="0">
                <a:solidFill>
                  <a:schemeClr val="tx1"/>
                </a:solidFill>
              </a:rPr>
              <a:t/>
            </a:r>
            <a:br>
              <a:rPr lang="es-AR" sz="1800" dirty="0">
                <a:solidFill>
                  <a:schemeClr val="tx1"/>
                </a:solidFill>
              </a:rPr>
            </a:br>
            <a:r>
              <a:rPr lang="es-AR" sz="1800" dirty="0" smtClean="0">
                <a:solidFill>
                  <a:schemeClr val="tx1"/>
                </a:solidFill>
              </a:rPr>
              <a:t/>
            </a:r>
            <a:br>
              <a:rPr lang="es-AR" sz="1800" dirty="0" smtClean="0">
                <a:solidFill>
                  <a:schemeClr val="tx1"/>
                </a:solidFill>
              </a:rPr>
            </a:br>
            <a:endParaRPr lang="es-AR" sz="1800" dirty="0" smtClean="0">
              <a:solidFill>
                <a:schemeClr val="tx1"/>
              </a:solidFill>
            </a:endParaRPr>
          </a:p>
          <a:p>
            <a:pPr>
              <a:buClr>
                <a:srgbClr val="33CCFF"/>
              </a:buClr>
              <a:buFont typeface="Wingdings" pitchFamily="2" charset="2"/>
              <a:buNone/>
            </a:pPr>
            <a:endParaRPr lang="es-AR" sz="1800" dirty="0" smtClean="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bwMode="auto">
          <a:xfrm>
            <a:off x="443553" y="31397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s-AR" sz="3200" dirty="0">
                <a:latin typeface="Calibri" panose="020F0502020204030204" pitchFamily="34" charset="0"/>
              </a:rPr>
              <a:t>Productos de Comercio Exterior </a:t>
            </a:r>
          </a:p>
        </p:txBody>
      </p:sp>
      <p:sp>
        <p:nvSpPr>
          <p:cNvPr id="3" name="2 Marcador de contenido"/>
          <p:cNvSpPr>
            <a:spLocks noGrp="1"/>
          </p:cNvSpPr>
          <p:nvPr>
            <p:ph idx="1"/>
          </p:nvPr>
        </p:nvSpPr>
        <p:spPr>
          <a:xfrm>
            <a:off x="653256" y="1976509"/>
            <a:ext cx="7837488" cy="1585558"/>
          </a:xfrm>
        </p:spPr>
        <p:txBody>
          <a:bodyPr/>
          <a:lstStyle/>
          <a:p>
            <a:pPr>
              <a:buClr>
                <a:srgbClr val="33CCFF"/>
              </a:buClr>
              <a:buFont typeface="Wingdings" pitchFamily="2" charset="2"/>
              <a:buChar char="Ø"/>
            </a:pPr>
            <a:r>
              <a:rPr lang="es-AR" sz="1800" b="1" dirty="0">
                <a:solidFill>
                  <a:srgbClr val="1F497D"/>
                </a:solidFill>
                <a:latin typeface="Calibri" panose="020F0502020204030204" pitchFamily="34" charset="0"/>
              </a:rPr>
              <a:t>TRANSFERENCIAS AL EXTERIOR </a:t>
            </a:r>
            <a:r>
              <a:rPr lang="es-AR" sz="1800" i="1" dirty="0">
                <a:latin typeface="Calibri" panose="020F0502020204030204" pitchFamily="34" charset="0"/>
              </a:rPr>
              <a:t>	</a:t>
            </a:r>
            <a:endParaRPr lang="es-AR" sz="1800" i="1" dirty="0" smtClean="0">
              <a:latin typeface="Calibri" panose="020F0502020204030204" pitchFamily="34" charset="0"/>
            </a:endParaRPr>
          </a:p>
          <a:p>
            <a:pPr marL="0" indent="0">
              <a:buClr>
                <a:srgbClr val="33CCFF"/>
              </a:buClr>
              <a:buNone/>
            </a:pPr>
            <a:r>
              <a:rPr lang="es-AR" sz="1200" i="1" dirty="0">
                <a:latin typeface="Calibri" panose="020F0502020204030204" pitchFamily="34" charset="0"/>
              </a:rPr>
              <a:t/>
            </a:r>
            <a:br>
              <a:rPr lang="es-AR" sz="1200" i="1" dirty="0">
                <a:latin typeface="Calibri" panose="020F0502020204030204" pitchFamily="34" charset="0"/>
              </a:rPr>
            </a:br>
            <a:endParaRPr lang="es-AR" sz="1200" i="1" dirty="0" smtClean="0">
              <a:latin typeface="Calibri" panose="020F0502020204030204" pitchFamily="34" charset="0"/>
            </a:endParaRPr>
          </a:p>
          <a:p>
            <a:pPr marL="0" indent="0">
              <a:buClr>
                <a:srgbClr val="33CCFF"/>
              </a:buClr>
              <a:buNone/>
            </a:pPr>
            <a:endParaRPr lang="es-AR" sz="1200" i="1" dirty="0">
              <a:latin typeface="Calibri" panose="020F0502020204030204" pitchFamily="34" charset="0"/>
            </a:endParaRPr>
          </a:p>
          <a:p>
            <a:pPr>
              <a:buClr>
                <a:srgbClr val="33CCFF"/>
              </a:buClr>
              <a:buFont typeface="Wingdings" pitchFamily="2" charset="2"/>
              <a:buChar char="Ø"/>
            </a:pPr>
            <a:r>
              <a:rPr lang="es-AR" sz="1800" b="1" dirty="0">
                <a:solidFill>
                  <a:srgbClr val="1F497D"/>
                </a:solidFill>
                <a:latin typeface="Calibri" panose="020F0502020204030204" pitchFamily="34" charset="0"/>
              </a:rPr>
              <a:t>STAND-BY (Garantías recibidas y emitidas del y al exterior por cumplimiento de pago, de contrato, por licitaciones, etc</a:t>
            </a:r>
            <a:r>
              <a:rPr lang="es-AR" sz="1800" b="1" dirty="0" smtClean="0">
                <a:solidFill>
                  <a:srgbClr val="1F497D"/>
                </a:solidFill>
                <a:latin typeface="Calibri" panose="020F0502020204030204" pitchFamily="34" charset="0"/>
              </a:rPr>
              <a:t>.)</a:t>
            </a:r>
            <a:endParaRPr lang="es-AR" dirty="0">
              <a:latin typeface="Calibri" panose="020F0502020204030204" pitchFamily="34" charset="0"/>
            </a:endParaRPr>
          </a:p>
        </p:txBody>
      </p:sp>
    </p:spTree>
    <p:extLst>
      <p:ext uri="{BB962C8B-B14F-4D97-AF65-F5344CB8AC3E}">
        <p14:creationId xmlns:p14="http://schemas.microsoft.com/office/powerpoint/2010/main" val="3361476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11"/>
          <p:cNvSpPr txBox="1">
            <a:spLocks noChangeArrowheads="1"/>
          </p:cNvSpPr>
          <p:nvPr/>
        </p:nvSpPr>
        <p:spPr bwMode="auto">
          <a:xfrm>
            <a:off x="903288" y="3724275"/>
            <a:ext cx="4906962" cy="830263"/>
          </a:xfrm>
          <a:prstGeom prst="rect">
            <a:avLst/>
          </a:prstGeom>
          <a:noFill/>
          <a:ln w="9525">
            <a:noFill/>
            <a:miter lim="800000"/>
            <a:headEnd/>
            <a:tailEnd/>
          </a:ln>
        </p:spPr>
        <p:txBody>
          <a:bodyPr>
            <a:spAutoFit/>
          </a:bodyPr>
          <a:lstStyle/>
          <a:p>
            <a:pPr>
              <a:spcBef>
                <a:spcPct val="50000"/>
              </a:spcBef>
            </a:pPr>
            <a:r>
              <a:rPr lang="es-ES_tradnl" sz="4800" dirty="0">
                <a:solidFill>
                  <a:srgbClr val="009FCB"/>
                </a:solidFill>
                <a:latin typeface="Calibri" panose="020F0502020204030204" pitchFamily="34" charset="0"/>
              </a:rPr>
              <a:t>Muchas gracias</a:t>
            </a:r>
            <a:endParaRPr lang="es-ES" sz="4800" dirty="0">
              <a:solidFill>
                <a:srgbClr val="009FCB"/>
              </a:solidFill>
              <a:latin typeface="Calibri" panose="020F050202020403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2493</TotalTime>
  <Words>430</Words>
  <Application>Microsoft Office PowerPoint</Application>
  <PresentationFormat>Presentación en pantalla (4:3)</PresentationFormat>
  <Paragraphs>97</Paragraphs>
  <Slides>8</Slides>
  <Notes>0</Notes>
  <HiddenSlides>0</HiddenSlides>
  <MMClips>0</MMClips>
  <ScaleCrop>false</ScaleCrop>
  <HeadingPairs>
    <vt:vector size="4" baseType="variant">
      <vt:variant>
        <vt:lpstr>Tema</vt:lpstr>
      </vt:variant>
      <vt:variant>
        <vt:i4>2</vt:i4>
      </vt:variant>
      <vt:variant>
        <vt:lpstr>Títulos de diapositiva</vt:lpstr>
      </vt:variant>
      <vt:variant>
        <vt:i4>8</vt:i4>
      </vt:variant>
    </vt:vector>
  </HeadingPairs>
  <TitlesOfParts>
    <vt:vector size="10" baseType="lpstr">
      <vt:lpstr>Diseño predeterminado</vt:lpstr>
      <vt:lpstr>Diseño personalizado</vt:lpstr>
      <vt:lpstr>Presentación de PowerPoint</vt:lpstr>
      <vt:lpstr>Presentación de PowerPoint</vt:lpstr>
      <vt:lpstr>Financiamiento para Proyectos de Inversión para el Desempeño Exportador</vt:lpstr>
      <vt:lpstr>Pre-financiación de exportaciones</vt:lpstr>
      <vt:lpstr>Post-financiación de exportaciones</vt:lpstr>
      <vt:lpstr>Productos de Comercio Exterior </vt:lpstr>
      <vt:lpstr>Productos de Comercio Exterior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User</dc:creator>
  <cp:lastModifiedBy>Miguel Peirano</cp:lastModifiedBy>
  <cp:revision>175</cp:revision>
  <dcterms:created xsi:type="dcterms:W3CDTF">2011-02-20T14:43:54Z</dcterms:created>
  <dcterms:modified xsi:type="dcterms:W3CDTF">2015-04-13T17:22:21Z</dcterms:modified>
</cp:coreProperties>
</file>