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362" r:id="rId3"/>
    <p:sldId id="375" r:id="rId4"/>
    <p:sldId id="374" r:id="rId5"/>
    <p:sldId id="335" r:id="rId6"/>
    <p:sldId id="373" r:id="rId7"/>
    <p:sldId id="389" r:id="rId8"/>
    <p:sldId id="387" r:id="rId9"/>
    <p:sldId id="390" r:id="rId10"/>
    <p:sldId id="391" r:id="rId11"/>
    <p:sldId id="392" r:id="rId12"/>
    <p:sldId id="393" r:id="rId13"/>
    <p:sldId id="394" r:id="rId14"/>
    <p:sldId id="395" r:id="rId15"/>
    <p:sldId id="370" r:id="rId1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5564" userDrawn="1">
          <p15:clr>
            <a:srgbClr val="A4A3A4"/>
          </p15:clr>
        </p15:guide>
        <p15:guide id="3" pos="3817" userDrawn="1">
          <p15:clr>
            <a:srgbClr val="A4A3A4"/>
          </p15:clr>
        </p15:guide>
        <p15:guide id="4" pos="21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1D1"/>
    <a:srgbClr val="A0E6F6"/>
    <a:srgbClr val="28AEBC"/>
    <a:srgbClr val="CCECFF"/>
    <a:srgbClr val="66CCFA"/>
    <a:srgbClr val="66CCFF"/>
    <a:srgbClr val="0594FF"/>
    <a:srgbClr val="008AF2"/>
    <a:srgbClr val="C6C6C6"/>
    <a:srgbClr val="868E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28" autoAdjust="0"/>
    <p:restoredTop sz="99476" autoAdjust="0"/>
  </p:normalViewPr>
  <p:slideViewPr>
    <p:cSldViewPr snapToGrid="0">
      <p:cViewPr varScale="1">
        <p:scale>
          <a:sx n="86" d="100"/>
          <a:sy n="86" d="100"/>
        </p:scale>
        <p:origin x="858" y="96"/>
      </p:cViewPr>
      <p:guideLst>
        <p:guide orient="horz" pos="2183"/>
        <p:guide pos="5564"/>
        <p:guide pos="3817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3CA68-141A-4E16-AFBF-F90E56118433}" type="datetimeFigureOut">
              <a:rPr lang="es-AR" smtClean="0"/>
              <a:t>04/06/2018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7963F-2E73-4961-BE85-7F14D746095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05853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5A04-8214-427E-8E5F-783A502861EB}" type="datetime1">
              <a:rPr lang="es-AR" smtClean="0"/>
              <a:t>04/06/2018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68FE-6112-4BC2-96C0-214AAA9B22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92021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E79DA-A0E8-432B-A1BB-E2D0024C12F1}" type="datetime1">
              <a:rPr lang="es-AR" smtClean="0"/>
              <a:t>04/06/2018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68FE-6112-4BC2-96C0-214AAA9B22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17703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F7029-E602-4C57-A320-25802E65B938}" type="datetime1">
              <a:rPr lang="es-AR" smtClean="0"/>
              <a:t>04/06/2018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68FE-6112-4BC2-96C0-214AAA9B22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55857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A059-AB0E-4378-A342-6BFF819234E5}" type="datetime1">
              <a:rPr lang="es-AR" smtClean="0"/>
              <a:t>04/06/2018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lang="es-ES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88888"/>
                </a:buClr>
                <a:buSzPct val="25000"/>
                <a:buFont typeface="Calibri"/>
                <a:buNone/>
              </a:pPr>
              <a:t>‹Nº›</a:t>
            </a:fld>
            <a:endParaRPr lang="es-E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7895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77C88095-6607-4526-85EA-9BC6DB6A782E}" type="datetime1">
              <a:rPr lang="es-AR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04/06/2018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921F0C01-F3E2-4C16-B17C-929A8FFB3CFA}" type="slidenum">
              <a:rPr lang="es-AR" sz="14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‹Nº›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35300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E2A048F4-8466-47F2-AED3-B48421C5349D}" type="datetime1">
              <a:rPr lang="es-AR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04/06/2018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921F0C01-F3E2-4C16-B17C-929A8FFB3CFA}" type="slidenum">
              <a:rPr lang="es-AR" sz="14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‹Nº›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9547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36CA809B-4824-4CF7-B888-0E497758DDD1}" type="datetime1">
              <a:rPr lang="es-AR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04/06/2018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921F0C01-F3E2-4C16-B17C-929A8FFB3CFA}" type="slidenum">
              <a:rPr lang="es-AR" sz="14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‹Nº›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26481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1DFC6C96-79C5-42D4-99DF-05794F66ABD8}" type="datetime1">
              <a:rPr lang="es-AR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04/06/2018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921F0C01-F3E2-4C16-B17C-929A8FFB3CFA}" type="slidenum">
              <a:rPr lang="es-AR" sz="14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‹Nº›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935987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E0FA82DA-A353-4A53-AFAD-95A8DD67D3DE}" type="datetime1">
              <a:rPr lang="es-AR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04/06/2018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921F0C01-F3E2-4C16-B17C-929A8FFB3CFA}" type="slidenum">
              <a:rPr lang="es-AR" sz="14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‹Nº›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231761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8BC23E00-8ABA-4FE3-BE94-CB7FE43FB813}" type="datetime1">
              <a:rPr lang="es-AR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04/06/2018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921F0C01-F3E2-4C16-B17C-929A8FFB3CFA}" type="slidenum">
              <a:rPr lang="es-AR" sz="14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‹Nº›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2044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83EE62DB-E1D0-463E-B4D6-073255CD35EE}" type="datetime1">
              <a:rPr lang="es-AR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04/06/2018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921F0C01-F3E2-4C16-B17C-929A8FFB3CFA}" type="slidenum">
              <a:rPr lang="es-AR" sz="14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‹Nº›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1422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6CCE-9C7D-4973-AEB6-C1A254446071}" type="datetime1">
              <a:rPr lang="es-AR" smtClean="0"/>
              <a:t>04/06/2018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68FE-6112-4BC2-96C0-214AAA9B22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015712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6D99957D-0F07-4A45-B806-8D86EAB41DDD}" type="datetime1">
              <a:rPr lang="es-AR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04/06/2018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921F0C01-F3E2-4C16-B17C-929A8FFB3CFA}" type="slidenum">
              <a:rPr lang="es-AR" sz="14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‹Nº›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877876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9840C6C-DAC2-448F-AE6D-E9F432EEDED4}" type="datetime1">
              <a:rPr lang="es-AR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04/06/2018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921F0C01-F3E2-4C16-B17C-929A8FFB3CFA}" type="slidenum">
              <a:rPr lang="es-AR" sz="14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‹Nº›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557563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76FFE53D-53F2-4227-BD36-F9169459F276}" type="datetime1">
              <a:rPr lang="es-AR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04/06/2018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921F0C01-F3E2-4C16-B17C-929A8FFB3CFA}" type="slidenum">
              <a:rPr lang="es-AR" sz="14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‹Nº›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245402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A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3181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B2123-BBFE-45A9-8A6B-D33B70C988F1}" type="datetime1">
              <a:rPr lang="es-AR" smtClean="0"/>
              <a:t>04/06/2018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68FE-6112-4BC2-96C0-214AAA9B22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50245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31BB0-3198-43CD-81C8-6C251A357A8B}" type="datetime1">
              <a:rPr lang="es-AR" smtClean="0"/>
              <a:t>04/06/2018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68FE-6112-4BC2-96C0-214AAA9B22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63825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365129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06F73-4F37-4519-B007-535EA0389779}" type="datetime1">
              <a:rPr lang="es-AR" smtClean="0"/>
              <a:t>04/06/2018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68FE-6112-4BC2-96C0-214AAA9B22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79377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6ADB-0CC4-44F0-8C39-A16E3B95D2B6}" type="datetime1">
              <a:rPr lang="es-AR" smtClean="0"/>
              <a:t>04/06/2018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68FE-6112-4BC2-96C0-214AAA9B22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4238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58D1-4BB7-40BB-97E8-777286D8395C}" type="datetime1">
              <a:rPr lang="es-AR" smtClean="0"/>
              <a:t>04/06/2018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68FE-6112-4BC2-96C0-214AAA9B22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42949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9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8957-7FA6-45A5-BFDC-E82602EFB820}" type="datetime1">
              <a:rPr lang="es-AR" smtClean="0"/>
              <a:t>04/06/2018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68FE-6112-4BC2-96C0-214AAA9B22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73665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9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8703-9211-4702-9891-26CE36BFF54E}" type="datetime1">
              <a:rPr lang="es-AR" smtClean="0"/>
              <a:t>04/06/2018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68FE-6112-4BC2-96C0-214AAA9B22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9147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6D79E-30C8-4DE6-A119-786487A9E0CB}" type="datetime1">
              <a:rPr lang="es-AR" smtClean="0"/>
              <a:t>04/06/2018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1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668FE-6112-4BC2-96C0-214AAA9B22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93665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lnSpc>
                <a:spcPct val="100000"/>
              </a:lnSpc>
            </a:pPr>
            <a:fld id="{18CCB61D-AAE8-4B22-B9C4-F743DCD55E4E}" type="datetime1">
              <a:rPr lang="es-AR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04/06/2018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>
              <a:lnSpc>
                <a:spcPct val="100000"/>
              </a:lnSpc>
            </a:pPr>
            <a:fld id="{921F0C01-F3E2-4C16-B17C-929A8FFB3CFA}" type="slidenum">
              <a:rPr lang="es-AR" sz="14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‹Nº›</a:t>
            </a:fld>
            <a:endParaRPr lang="es-A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2189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7.wdp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microsoft.com/office/2007/relationships/hdphoto" Target="../media/hdphoto1.wdp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microsoft.com/office/2007/relationships/hdphoto" Target="../media/hdphoto4.wdp"/><Relationship Id="rId4" Type="http://schemas.openxmlformats.org/officeDocument/2006/relationships/image" Target="../media/image10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comercio.gov.ar/ctit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4983092" y="4876043"/>
            <a:ext cx="19181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AR" sz="2400" spc="30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Año 2017</a:t>
            </a:r>
            <a:endParaRPr lang="es-AR" sz="4000" b="1" spc="300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lh5.googleusercontent.com/ieLV3x2imV1_rJVoy7YJ1JDWxgPyCy47Fr0DPc2hMTJXoSyS1w3Nj5eQlgUkNWa8YGMa_PXgdYvsDmvX1FMiFc8TvCr-dLIzT_OYy140D57G69VIG87Vgbr9CfeO-rPXbVj9mI61yU4">
            <a:extLst>
              <a:ext uri="{FF2B5EF4-FFF2-40B4-BE49-F238E27FC236}">
                <a16:creationId xmlns:a16="http://schemas.microsoft.com/office/drawing/2014/main" id="{37AAAAAA-C8B4-417D-B9C7-B09423C481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00"/>
          <a:stretch/>
        </p:blipFill>
        <p:spPr bwMode="auto">
          <a:xfrm>
            <a:off x="-33035" y="-1"/>
            <a:ext cx="12225035" cy="5580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4954C18-11E3-4427-B05C-0723BCD5DE38}"/>
              </a:ext>
            </a:extLst>
          </p:cNvPr>
          <p:cNvSpPr/>
          <p:nvPr/>
        </p:nvSpPr>
        <p:spPr>
          <a:xfrm>
            <a:off x="1381401" y="1875181"/>
            <a:ext cx="9769440" cy="1815547"/>
          </a:xfrm>
          <a:prstGeom prst="rect">
            <a:avLst/>
          </a:prstGeom>
          <a:ln w="28575">
            <a:solidFill>
              <a:srgbClr val="008AF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br>
              <a:rPr lang="es-AR" dirty="0"/>
            </a:br>
            <a:r>
              <a:rPr lang="es-AR" sz="3000" b="1" dirty="0">
                <a:solidFill>
                  <a:schemeClr val="bg2">
                    <a:lumMod val="25000"/>
                  </a:schemeClr>
                </a:solidFill>
                <a:latin typeface="Nirmala UI" panose="020B0502040204020203" pitchFamily="34" charset="0"/>
                <a:ea typeface="Ebrima" panose="02000000000000000000" pitchFamily="2" charset="0"/>
                <a:cs typeface="Nirmala UI" panose="020B0502040204020203" pitchFamily="34" charset="0"/>
              </a:rPr>
              <a:t>DIRECCIÓN DE EXPORTACIONES</a:t>
            </a:r>
          </a:p>
          <a:p>
            <a:pPr algn="ctr"/>
            <a:r>
              <a:rPr lang="es-AR" sz="3000" b="1" dirty="0">
                <a:solidFill>
                  <a:schemeClr val="bg2">
                    <a:lumMod val="25000"/>
                  </a:schemeClr>
                </a:solidFill>
                <a:latin typeface="Nirmala UI" panose="020B0502040204020203" pitchFamily="34" charset="0"/>
                <a:ea typeface="Ebrima" panose="02000000000000000000" pitchFamily="2" charset="0"/>
                <a:cs typeface="Nirmala UI" panose="020B0502040204020203" pitchFamily="34" charset="0"/>
              </a:rPr>
              <a:t>Dirección Nacional de Facilitación del Comercio</a:t>
            </a:r>
          </a:p>
        </p:txBody>
      </p:sp>
      <p:pic>
        <p:nvPicPr>
          <p:cNvPr id="7" name="1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70" t="13016" r="14741" b="20102"/>
          <a:stretch/>
        </p:blipFill>
        <p:spPr>
          <a:xfrm>
            <a:off x="0" y="5486240"/>
            <a:ext cx="12225272" cy="1325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671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7"/>
          <p:cNvSpPr txBox="1"/>
          <p:nvPr/>
        </p:nvSpPr>
        <p:spPr>
          <a:xfrm>
            <a:off x="5685579" y="1740616"/>
            <a:ext cx="3378094" cy="434574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s-AR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/>
            </a:lvl1pPr>
            <a:lvl2pPr marL="114300" lvl="1"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 algn="ctr">
              <a:buNone/>
            </a:pPr>
            <a:endParaRPr lang="es-AR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-79659" y="352408"/>
            <a:ext cx="578672" cy="365125"/>
          </a:xfrm>
        </p:spPr>
        <p:txBody>
          <a:bodyPr/>
          <a:lstStyle/>
          <a:p>
            <a:fld id="{E24668FE-6112-4BC2-96C0-214AAA9B22F0}" type="slidenum">
              <a:rPr lang="es-AR" sz="1400" smtClean="0">
                <a:solidFill>
                  <a:schemeClr val="tx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10</a:t>
            </a:fld>
            <a:endParaRPr lang="es-AR" sz="1400" dirty="0">
              <a:solidFill>
                <a:schemeClr val="tx1"/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499013" y="455923"/>
            <a:ext cx="48397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800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REPOSICIÓN DE STOCK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9247623" y="232183"/>
            <a:ext cx="25796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latin typeface="Nirmala UI" panose="020B0502040204020203" pitchFamily="34" charset="0"/>
                <a:cs typeface="Nirmala UI" panose="020B0502040204020203" pitchFamily="34" charset="0"/>
              </a:rPr>
              <a:t>DIRECCIÓN DE EXPORTACIONES</a:t>
            </a:r>
          </a:p>
        </p:txBody>
      </p:sp>
      <p:cxnSp>
        <p:nvCxnSpPr>
          <p:cNvPr id="6" name="Conector recto 5"/>
          <p:cNvCxnSpPr/>
          <p:nvPr/>
        </p:nvCxnSpPr>
        <p:spPr>
          <a:xfrm>
            <a:off x="499013" y="509182"/>
            <a:ext cx="0" cy="873051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>
            <a:off x="600501" y="6032061"/>
            <a:ext cx="1074078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/>
          <p:cNvSpPr txBox="1"/>
          <p:nvPr/>
        </p:nvSpPr>
        <p:spPr>
          <a:xfrm>
            <a:off x="1160060" y="1543275"/>
            <a:ext cx="10181230" cy="3892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1400" kern="0" dirty="0">
                <a:solidFill>
                  <a:schemeClr val="bg1">
                    <a:lumMod val="50000"/>
                  </a:schemeClr>
                </a:solidFill>
                <a:latin typeface="Nirmala UI" pitchFamily="34" charset="0"/>
                <a:cs typeface="Nirmala UI" pitchFamily="34" charset="0"/>
              </a:rPr>
              <a:t>	</a:t>
            </a:r>
            <a:endParaRPr lang="es-AR" sz="1600" kern="0" dirty="0">
              <a:solidFill>
                <a:schemeClr val="bg1">
                  <a:lumMod val="50000"/>
                </a:schemeClr>
              </a:solidFill>
              <a:latin typeface="Nirmala UI" pitchFamily="34" charset="0"/>
              <a:cs typeface="Nirmala UI" pitchFamily="34" charset="0"/>
            </a:endParaRPr>
          </a:p>
          <a:p>
            <a:pPr marL="0" marR="3081" lvl="1" indent="0" algn="just">
              <a:lnSpc>
                <a:spcPct val="100800"/>
              </a:lnSpc>
              <a:buNone/>
              <a:tabLst>
                <a:tab pos="1266090" algn="l"/>
              </a:tabLst>
              <a:defRPr/>
            </a:pPr>
            <a:r>
              <a:rPr lang="es-AR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El </a:t>
            </a:r>
            <a:r>
              <a:rPr lang="es-AR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usuario directo</a:t>
            </a:r>
            <a:r>
              <a:rPr lang="es-AR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 podrá importar mercaderías destinadas a la reposición de stock, en los siguientes casos:</a:t>
            </a:r>
          </a:p>
          <a:p>
            <a:pPr marL="0" marR="3081" lvl="1" indent="0" algn="just">
              <a:lnSpc>
                <a:spcPct val="100800"/>
              </a:lnSpc>
              <a:spcBef>
                <a:spcPct val="50000"/>
              </a:spcBef>
              <a:buNone/>
              <a:tabLst>
                <a:tab pos="1266090" algn="l"/>
              </a:tabLst>
              <a:defRPr/>
            </a:pPr>
            <a:endParaRPr lang="es-AR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</a:endParaRPr>
          </a:p>
          <a:p>
            <a:pPr marL="0" marR="3081" lvl="1" algn="just">
              <a:lnSpc>
                <a:spcPct val="100800"/>
              </a:lnSpc>
              <a:defRPr/>
            </a:pPr>
            <a:r>
              <a:rPr lang="es-AR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	Mercadería idéntica y del mismo origen que aquella importada para consumo.</a:t>
            </a:r>
          </a:p>
          <a:p>
            <a:pPr marL="0" marR="3081" lvl="1" algn="just">
              <a:lnSpc>
                <a:spcPct val="100800"/>
              </a:lnSpc>
              <a:defRPr/>
            </a:pPr>
            <a:r>
              <a:rPr lang="es-AR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	Se exporta para consumo luego de su transformación dentro de los 360 días desde su 	importación.</a:t>
            </a:r>
          </a:p>
          <a:p>
            <a:pPr marL="0" marR="3081" lvl="1" algn="just">
              <a:lnSpc>
                <a:spcPct val="100800"/>
              </a:lnSpc>
              <a:defRPr/>
            </a:pPr>
            <a:r>
              <a:rPr lang="es-AR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	Importación de la reposición en un plazo máximo desde la exportación de </a:t>
            </a:r>
            <a:r>
              <a:rPr lang="es-AR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360</a:t>
            </a:r>
            <a:r>
              <a:rPr lang="es-AR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 días.</a:t>
            </a:r>
          </a:p>
          <a:p>
            <a:pPr marL="0" marR="3081" lvl="1" algn="just">
              <a:lnSpc>
                <a:spcPct val="100800"/>
              </a:lnSpc>
              <a:defRPr/>
            </a:pPr>
            <a:r>
              <a:rPr lang="es-AR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	Se puede solicitar nuevamente la reposición, si se transforma y exporta en un plazo 	máximo de </a:t>
            </a:r>
            <a:r>
              <a:rPr lang="es-AR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360</a:t>
            </a:r>
            <a:r>
              <a:rPr lang="es-AR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 días. (No prórroga)</a:t>
            </a:r>
          </a:p>
          <a:p>
            <a:pPr marL="0" marR="3081" lvl="1" algn="just">
              <a:lnSpc>
                <a:spcPct val="100800"/>
              </a:lnSpc>
              <a:defRPr/>
            </a:pPr>
            <a:r>
              <a:rPr lang="es-ES_tradnl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	Cuando se realice la importación de las mercaderías que se repone, necesariamente se 	deberá presentar el C.T.I.T.</a:t>
            </a:r>
            <a:endParaRPr lang="es-AR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</a:endParaRPr>
          </a:p>
          <a:p>
            <a:endParaRPr lang="es-AR" sz="12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endParaRPr lang="es-AR" sz="12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1" name="Triángulo isósceles 42"/>
          <p:cNvSpPr/>
          <p:nvPr/>
        </p:nvSpPr>
        <p:spPr>
          <a:xfrm rot="5400000">
            <a:off x="1886819" y="2831070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10" name="Triángulo isósceles 42"/>
          <p:cNvSpPr/>
          <p:nvPr/>
        </p:nvSpPr>
        <p:spPr>
          <a:xfrm rot="5400000">
            <a:off x="1886819" y="3119966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11" name="Triángulo isósceles 42"/>
          <p:cNvSpPr/>
          <p:nvPr/>
        </p:nvSpPr>
        <p:spPr>
          <a:xfrm rot="5400000">
            <a:off x="1886819" y="3640862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12" name="Triángulo isósceles 42"/>
          <p:cNvSpPr/>
          <p:nvPr/>
        </p:nvSpPr>
        <p:spPr>
          <a:xfrm rot="5400000">
            <a:off x="1886819" y="3943390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16" name="Triángulo isósceles 42"/>
          <p:cNvSpPr/>
          <p:nvPr/>
        </p:nvSpPr>
        <p:spPr>
          <a:xfrm rot="5400000">
            <a:off x="1886819" y="4491582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pic>
        <p:nvPicPr>
          <p:cNvPr id="17" name="Picture 6" descr="Imagen relacionada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11" y="2429806"/>
            <a:ext cx="1352690" cy="95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Resultado de imagen para dibujo automoto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090" y="4805260"/>
            <a:ext cx="1290978" cy="931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0378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7"/>
          <p:cNvSpPr txBox="1"/>
          <p:nvPr/>
        </p:nvSpPr>
        <p:spPr>
          <a:xfrm>
            <a:off x="5685579" y="1740616"/>
            <a:ext cx="3378094" cy="434574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s-AR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/>
            </a:lvl1pPr>
            <a:lvl2pPr marL="114300" lvl="1"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 algn="ctr">
              <a:buNone/>
            </a:pPr>
            <a:endParaRPr lang="es-AR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-79659" y="352408"/>
            <a:ext cx="578672" cy="365125"/>
          </a:xfrm>
        </p:spPr>
        <p:txBody>
          <a:bodyPr/>
          <a:lstStyle/>
          <a:p>
            <a:fld id="{E24668FE-6112-4BC2-96C0-214AAA9B22F0}" type="slidenum">
              <a:rPr lang="es-AR" sz="1400" smtClean="0">
                <a:solidFill>
                  <a:schemeClr val="tx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11</a:t>
            </a:fld>
            <a:endParaRPr lang="es-AR" sz="1400" dirty="0">
              <a:solidFill>
                <a:schemeClr val="tx1"/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499013" y="455923"/>
            <a:ext cx="35445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800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TRANSFERENCIA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9247623" y="232183"/>
            <a:ext cx="25796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latin typeface="Nirmala UI" panose="020B0502040204020203" pitchFamily="34" charset="0"/>
                <a:cs typeface="Nirmala UI" panose="020B0502040204020203" pitchFamily="34" charset="0"/>
              </a:rPr>
              <a:t>DIRECCIÓN DE EXPORTACIONES</a:t>
            </a:r>
          </a:p>
        </p:txBody>
      </p:sp>
      <p:cxnSp>
        <p:nvCxnSpPr>
          <p:cNvPr id="6" name="Conector recto 5"/>
          <p:cNvCxnSpPr/>
          <p:nvPr/>
        </p:nvCxnSpPr>
        <p:spPr>
          <a:xfrm>
            <a:off x="499013" y="509182"/>
            <a:ext cx="0" cy="873051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>
            <a:off x="3798912" y="4667285"/>
            <a:ext cx="43536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/>
          <p:cNvSpPr txBox="1"/>
          <p:nvPr/>
        </p:nvSpPr>
        <p:spPr>
          <a:xfrm>
            <a:off x="1146411" y="1740616"/>
            <a:ext cx="10181230" cy="4159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3081" lvl="1" indent="0" algn="just">
              <a:lnSpc>
                <a:spcPct val="100800"/>
              </a:lnSpc>
              <a:buNone/>
              <a:tabLst>
                <a:tab pos="1266090" algn="l"/>
              </a:tabLst>
              <a:defRPr/>
            </a:pPr>
            <a:r>
              <a:rPr lang="es-ES_tradnl" sz="1600" b="1" dirty="0">
                <a:solidFill>
                  <a:srgbClr val="0091D1"/>
                </a:solidFill>
                <a:latin typeface="Nirmala UI" pitchFamily="34" charset="0"/>
                <a:cs typeface="Nirmala UI" pitchFamily="34" charset="0"/>
              </a:rPr>
              <a:t>SIN TRANSFORMACIÓN:</a:t>
            </a:r>
          </a:p>
          <a:p>
            <a:pPr marL="0" marR="3081" lvl="1" indent="0" algn="just">
              <a:lnSpc>
                <a:spcPct val="100800"/>
              </a:lnSpc>
              <a:buNone/>
              <a:tabLst>
                <a:tab pos="1266090" algn="l"/>
              </a:tabLst>
              <a:defRPr/>
            </a:pPr>
            <a:endParaRPr lang="es-AR" sz="1600" dirty="0">
              <a:solidFill>
                <a:schemeClr val="bg1">
                  <a:lumMod val="50000"/>
                </a:schemeClr>
              </a:solidFill>
              <a:latin typeface="Nirmala UI" pitchFamily="34" charset="0"/>
              <a:cs typeface="Nirmala UI" pitchFamily="34" charset="0"/>
            </a:endParaRPr>
          </a:p>
          <a:p>
            <a:pPr algn="just"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Se podrá autorizar por </a:t>
            </a:r>
            <a:r>
              <a:rPr lang="es-E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única vez </a:t>
            </a: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la transferencia de la mercadería importada temporariamente previo al perfeccionamiento industrial</a:t>
            </a:r>
            <a:r>
              <a:rPr lang="es-A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. El </a:t>
            </a: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interesado deberá presentar una DDJJ donde explique la imposibilidad de cumplir con los compromisos asumidos y presentar con la siguiente documentación: </a:t>
            </a:r>
          </a:p>
          <a:p>
            <a:pPr algn="just">
              <a:defRPr/>
            </a:pPr>
            <a:endParaRPr lang="es-ES" sz="1600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  <a:sym typeface="Wingdings" panose="05000000000000000000" pitchFamily="2" charset="2"/>
            </a:endParaRPr>
          </a:p>
          <a:p>
            <a:pPr marL="342900" indent="-342900" algn="just">
              <a:buAutoNum type="alphaLcParenR"/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Informe detallando las características de la operación de transferencia con la identificación   del cesionario y fundamentación.</a:t>
            </a:r>
          </a:p>
          <a:p>
            <a:pPr algn="just">
              <a:defRPr/>
            </a:pPr>
            <a:endParaRPr lang="es-ES" sz="1600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</a:endParaRPr>
          </a:p>
          <a:p>
            <a:pPr algn="just"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b) Informe del cesionario donde se detalle la descripción técnica del proceso productivo. </a:t>
            </a:r>
          </a:p>
          <a:p>
            <a:pPr algn="just">
              <a:defRPr/>
            </a:pPr>
            <a:endParaRPr lang="es-ES" sz="1600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  <a:sym typeface="Wingdings" panose="05000000000000000000" pitchFamily="2" charset="2"/>
            </a:endParaRPr>
          </a:p>
          <a:p>
            <a:pPr algn="just">
              <a:defRPr/>
            </a:pPr>
            <a:endParaRPr lang="es-ES" sz="1600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  <a:sym typeface="Wingdings" panose="05000000000000000000" pitchFamily="2" charset="2"/>
            </a:endParaRPr>
          </a:p>
          <a:p>
            <a:pPr algn="just">
              <a:defRPr/>
            </a:pPr>
            <a:endParaRPr lang="es-ES" sz="1600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  <a:sym typeface="Wingdings" panose="05000000000000000000" pitchFamily="2" charset="2"/>
            </a:endParaRPr>
          </a:p>
          <a:p>
            <a:pPr algn="just"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La Secretaría de Comercio, autorizará la transferencia notificando a los usuarios y a la DGA. Una vez autorizada la misma, el cesionario de las mercaderías transferidas deberá gestionar un nuevo C.T.I.T.</a:t>
            </a:r>
          </a:p>
          <a:p>
            <a:endParaRPr lang="es-AR" sz="12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endParaRPr lang="es-AR" sz="12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2" name="Triángulo isósceles 42"/>
          <p:cNvSpPr/>
          <p:nvPr/>
        </p:nvSpPr>
        <p:spPr>
          <a:xfrm rot="5400000">
            <a:off x="864206" y="2363533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16" name="Triángulo isósceles 42"/>
          <p:cNvSpPr/>
          <p:nvPr/>
        </p:nvSpPr>
        <p:spPr>
          <a:xfrm rot="5400000">
            <a:off x="864206" y="5037488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pic>
        <p:nvPicPr>
          <p:cNvPr id="19" name="Picture 10" descr="Resultado de imagen para vector maquinaria fuera de servicio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63005">
            <a:off x="8697949" y="601484"/>
            <a:ext cx="1849246" cy="1849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9913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7"/>
          <p:cNvSpPr txBox="1"/>
          <p:nvPr/>
        </p:nvSpPr>
        <p:spPr>
          <a:xfrm>
            <a:off x="5685579" y="1740616"/>
            <a:ext cx="3378094" cy="434574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s-AR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/>
            </a:lvl1pPr>
            <a:lvl2pPr marL="114300" lvl="1"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 algn="ctr">
              <a:buNone/>
            </a:pPr>
            <a:endParaRPr lang="es-AR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-79659" y="352408"/>
            <a:ext cx="578672" cy="365125"/>
          </a:xfrm>
        </p:spPr>
        <p:txBody>
          <a:bodyPr/>
          <a:lstStyle/>
          <a:p>
            <a:fld id="{E24668FE-6112-4BC2-96C0-214AAA9B22F0}" type="slidenum">
              <a:rPr lang="es-AR" sz="1400" smtClean="0">
                <a:solidFill>
                  <a:schemeClr val="tx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12</a:t>
            </a:fld>
            <a:endParaRPr lang="es-AR" sz="1400" dirty="0">
              <a:solidFill>
                <a:schemeClr val="tx1"/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499013" y="455923"/>
            <a:ext cx="35445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800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TRANSFERENCIA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9247623" y="232183"/>
            <a:ext cx="25796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latin typeface="Nirmala UI" panose="020B0502040204020203" pitchFamily="34" charset="0"/>
                <a:cs typeface="Nirmala UI" panose="020B0502040204020203" pitchFamily="34" charset="0"/>
              </a:rPr>
              <a:t>DIRECCIÓN DE EXPORTACIONES</a:t>
            </a:r>
          </a:p>
        </p:txBody>
      </p:sp>
      <p:cxnSp>
        <p:nvCxnSpPr>
          <p:cNvPr id="6" name="Conector recto 5"/>
          <p:cNvCxnSpPr/>
          <p:nvPr/>
        </p:nvCxnSpPr>
        <p:spPr>
          <a:xfrm>
            <a:off x="499013" y="509182"/>
            <a:ext cx="0" cy="873051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0" name="CuadroTexto 39"/>
          <p:cNvSpPr txBox="1"/>
          <p:nvPr/>
        </p:nvSpPr>
        <p:spPr>
          <a:xfrm>
            <a:off x="1113578" y="1617786"/>
            <a:ext cx="10181230" cy="4252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3081" lvl="1" indent="0" algn="just">
              <a:lnSpc>
                <a:spcPct val="100800"/>
              </a:lnSpc>
              <a:buNone/>
              <a:tabLst>
                <a:tab pos="1266090" algn="l"/>
              </a:tabLst>
              <a:defRPr/>
            </a:pPr>
            <a:r>
              <a:rPr lang="es-ES_tradnl" b="1" dirty="0">
                <a:solidFill>
                  <a:srgbClr val="0091D1"/>
                </a:solidFill>
                <a:latin typeface="Nirmala UI" pitchFamily="34" charset="0"/>
                <a:cs typeface="Nirmala UI" pitchFamily="34" charset="0"/>
              </a:rPr>
              <a:t>CON TRANSFORMACIÓN:</a:t>
            </a:r>
          </a:p>
          <a:p>
            <a:pPr marL="0" marR="3081" lvl="1" indent="0" algn="just">
              <a:lnSpc>
                <a:spcPct val="100800"/>
              </a:lnSpc>
              <a:buNone/>
              <a:tabLst>
                <a:tab pos="1266090" algn="l"/>
              </a:tabLst>
              <a:defRPr/>
            </a:pPr>
            <a:endParaRPr lang="es-AR" sz="1400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</a:endParaRPr>
          </a:p>
          <a:p>
            <a:pPr algn="just">
              <a:defRPr/>
            </a:pPr>
            <a:r>
              <a:rPr lang="es-A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Para tramitarla el usuario del régimen deberá</a:t>
            </a: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:</a:t>
            </a:r>
          </a:p>
          <a:p>
            <a:pPr algn="just"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a) Presentar la DDJJ solicitando la transferencia del producto.</a:t>
            </a:r>
          </a:p>
          <a:p>
            <a:pPr algn="just"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b) C.T.I.T. de cesionario que deberá contener en los insumos, el producto transferido que se incorpore o contenga la mercadería a exportar. </a:t>
            </a:r>
          </a:p>
          <a:p>
            <a:pPr algn="just"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c) El consentimiento del cesionario para realizar la transferencia mediante nota firmada por un representante legal o apoderado, con certificación. </a:t>
            </a:r>
          </a:p>
          <a:p>
            <a:pPr algn="just">
              <a:defRPr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</a:endParaRPr>
          </a:p>
          <a:p>
            <a:pPr algn="just">
              <a:defRPr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</a:endParaRPr>
          </a:p>
          <a:p>
            <a:pPr algn="just">
              <a:defRPr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</a:endParaRPr>
          </a:p>
          <a:p>
            <a:pPr marL="285750" indent="-285750" algn="just">
              <a:lnSpc>
                <a:spcPct val="100000"/>
              </a:lnSpc>
              <a:buFont typeface="Wingdings" pitchFamily="2" charset="2"/>
              <a:buChar char="v"/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La solicitud de transferencia se otorgará por única vez y mantendrá vigencia, siempre que no haya cambios en la relación Insumo/producto de los C.T.I.T. del cedente y cesionario.</a:t>
            </a:r>
          </a:p>
          <a:p>
            <a:pPr marL="285750" indent="-285750" algn="just">
              <a:lnSpc>
                <a:spcPct val="100000"/>
              </a:lnSpc>
              <a:buFont typeface="Wingdings" pitchFamily="2" charset="2"/>
              <a:buChar char="v"/>
              <a:defRPr/>
            </a:pPr>
            <a:r>
              <a:rPr lang="es-E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Transferencia por proceso productivo y no por operación</a:t>
            </a:r>
            <a:r>
              <a:rPr lang="es-ES" sz="1600" b="1" dirty="0">
                <a:solidFill>
                  <a:srgbClr val="0091D1"/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.</a:t>
            </a:r>
          </a:p>
          <a:p>
            <a:pPr marL="285750" indent="-285750" algn="just">
              <a:lnSpc>
                <a:spcPct val="100000"/>
              </a:lnSpc>
              <a:buFont typeface="Wingdings" pitchFamily="2" charset="2"/>
              <a:buChar char="v"/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La responsabilidad del cumplimiento ante el Régimen continuará estando a cargo del importador.</a:t>
            </a:r>
            <a:endParaRPr lang="es-ES" sz="1600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</a:endParaRPr>
          </a:p>
          <a:p>
            <a:endParaRPr lang="es-AR" sz="12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endParaRPr lang="es-AR" sz="12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41" name="Conector recto 40"/>
          <p:cNvCxnSpPr/>
          <p:nvPr/>
        </p:nvCxnSpPr>
        <p:spPr>
          <a:xfrm>
            <a:off x="3798912" y="4094069"/>
            <a:ext cx="43536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riángulo isósceles 42"/>
          <p:cNvSpPr/>
          <p:nvPr/>
        </p:nvSpPr>
        <p:spPr>
          <a:xfrm rot="5400000">
            <a:off x="963314" y="2240701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pic>
        <p:nvPicPr>
          <p:cNvPr id="13" name="Picture 2" descr="Imagen relacionad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1632" y="820573"/>
            <a:ext cx="2708393" cy="1804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7931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7"/>
          <p:cNvSpPr txBox="1"/>
          <p:nvPr/>
        </p:nvSpPr>
        <p:spPr>
          <a:xfrm>
            <a:off x="5685579" y="1740616"/>
            <a:ext cx="3378094" cy="434574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s-AR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/>
            </a:lvl1pPr>
            <a:lvl2pPr marL="114300" lvl="1"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 algn="ctr">
              <a:buNone/>
            </a:pPr>
            <a:endParaRPr lang="es-AR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-79659" y="352408"/>
            <a:ext cx="578672" cy="365125"/>
          </a:xfrm>
        </p:spPr>
        <p:txBody>
          <a:bodyPr/>
          <a:lstStyle/>
          <a:p>
            <a:fld id="{E24668FE-6112-4BC2-96C0-214AAA9B22F0}" type="slidenum">
              <a:rPr lang="es-AR" sz="1400" smtClean="0">
                <a:solidFill>
                  <a:schemeClr val="tx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13</a:t>
            </a:fld>
            <a:endParaRPr lang="es-AR" sz="1400" dirty="0">
              <a:solidFill>
                <a:schemeClr val="tx1"/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499013" y="455923"/>
            <a:ext cx="80153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800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EXPORTACIÓN SIN TRANSFORMACIÓN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9247623" y="232183"/>
            <a:ext cx="25796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latin typeface="Nirmala UI" panose="020B0502040204020203" pitchFamily="34" charset="0"/>
                <a:cs typeface="Nirmala UI" panose="020B0502040204020203" pitchFamily="34" charset="0"/>
              </a:rPr>
              <a:t>DIRECCIÓN DE EXPORTACIONES</a:t>
            </a:r>
          </a:p>
        </p:txBody>
      </p:sp>
      <p:cxnSp>
        <p:nvCxnSpPr>
          <p:cNvPr id="6" name="Conector recto 5"/>
          <p:cNvCxnSpPr/>
          <p:nvPr/>
        </p:nvCxnSpPr>
        <p:spPr>
          <a:xfrm>
            <a:off x="499013" y="509182"/>
            <a:ext cx="0" cy="873051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0" name="CuadroTexto 39"/>
          <p:cNvSpPr txBox="1"/>
          <p:nvPr/>
        </p:nvSpPr>
        <p:spPr>
          <a:xfrm>
            <a:off x="1113578" y="1617786"/>
            <a:ext cx="1018123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El interesado deberá presentar una nota con carácter de DDJJ con la siguiente información: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Motivos por los cuales las mercaderías no fueron objeto de perfeccionamiento industrial dentro del plazo original y su eventual prórroga.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Número de I.T.P. o de C.T.I.T. vinculado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Datos de Contacto del receptor de la mercadería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Descripción y cantidad de la mercadería a exportar.</a:t>
            </a:r>
          </a:p>
          <a:p>
            <a:pPr algn="just">
              <a:defRPr/>
            </a:pPr>
            <a:endParaRPr lang="es-ES" sz="1600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  <a:sym typeface="Wingdings" panose="05000000000000000000" pitchFamily="2" charset="2"/>
            </a:endParaRPr>
          </a:p>
          <a:p>
            <a:pPr algn="just">
              <a:defRPr/>
            </a:pPr>
            <a:endParaRPr lang="es-ES" sz="1600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  <a:sym typeface="Wingdings" panose="05000000000000000000" pitchFamily="2" charset="2"/>
            </a:endParaRPr>
          </a:p>
          <a:p>
            <a:pPr algn="just"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Dicha solicitud deberá estar acompañada de:</a:t>
            </a:r>
          </a:p>
          <a:p>
            <a:pPr algn="just">
              <a:defRPr/>
            </a:pPr>
            <a:endParaRPr lang="es-ES" sz="1200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  <a:sym typeface="Wingdings" panose="05000000000000000000" pitchFamily="2" charset="2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Documentación probatoria de las circunstancias invocadas y certificada.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Copia completa de la D.S.I.T. autenticada por Autoridad Aduanera o Despachante de Aduanas, con fecha de vencimiento (Anverso y Reverso).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lphaLcParenR"/>
              <a:defRPr/>
            </a:pP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Copia completa del permiso de embarque vinculado con la D.S.I.T. autenticada por Autoridad Aduanera o despachante.</a:t>
            </a:r>
          </a:p>
          <a:p>
            <a:endParaRPr lang="es-AR" sz="1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endParaRPr lang="es-AR" sz="1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41" name="Conector recto 40"/>
          <p:cNvCxnSpPr/>
          <p:nvPr/>
        </p:nvCxnSpPr>
        <p:spPr>
          <a:xfrm>
            <a:off x="791570" y="5909221"/>
            <a:ext cx="1039959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riángulo isósceles 42"/>
          <p:cNvSpPr/>
          <p:nvPr/>
        </p:nvSpPr>
        <p:spPr>
          <a:xfrm rot="5400000">
            <a:off x="944130" y="1712796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14" name="Triángulo isósceles 42"/>
          <p:cNvSpPr/>
          <p:nvPr/>
        </p:nvSpPr>
        <p:spPr>
          <a:xfrm rot="5400000">
            <a:off x="944130" y="3680380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pic>
        <p:nvPicPr>
          <p:cNvPr id="15" name="Picture 4" descr="Imagen relacionada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603" y="2902608"/>
            <a:ext cx="1167553" cy="121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Resultado de imagen para vector calidad problema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6913" y="2388998"/>
            <a:ext cx="2420460" cy="1351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453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s://lh5.googleusercontent.com/ieLV3x2imV1_rJVoy7YJ1JDWxgPyCy47Fr0DPc2hMTJXoSyS1w3Nj5eQlgUkNWa8YGMa_PXgdYvsDmvX1FMiFc8TvCr-dLIzT_OYy140D57G69VIG87Vgbr9CfeO-rPXbVj9mI61yU4">
            <a:extLst>
              <a:ext uri="{FF2B5EF4-FFF2-40B4-BE49-F238E27FC236}">
                <a16:creationId xmlns:a16="http://schemas.microsoft.com/office/drawing/2014/main" id="{37AAAAAA-C8B4-417D-B9C7-B09423C481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00"/>
          <a:stretch/>
        </p:blipFill>
        <p:spPr bwMode="auto">
          <a:xfrm>
            <a:off x="-33035" y="-1"/>
            <a:ext cx="12225035" cy="5580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ángulo 5"/>
          <p:cNvSpPr/>
          <p:nvPr/>
        </p:nvSpPr>
        <p:spPr>
          <a:xfrm>
            <a:off x="2844496" y="1862524"/>
            <a:ext cx="5964913" cy="11387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AR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CONTACTO</a:t>
            </a:r>
          </a:p>
          <a:p>
            <a:pPr algn="ctr"/>
            <a:r>
              <a:rPr lang="es-A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Dirección de Exportaciones</a:t>
            </a:r>
            <a:endParaRPr lang="es-AR" sz="40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2367041" y="3835278"/>
            <a:ext cx="7424882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AR" sz="2800" spc="-1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FFFFFF"/>
                  </a:solidFill>
                </a:uFill>
                <a:latin typeface="Nirmala UI" panose="020B0502040204020203" pitchFamily="34" charset="0"/>
                <a:ea typeface="Arial"/>
                <a:cs typeface="Nirmala UI" panose="020B0502040204020203" pitchFamily="34" charset="0"/>
              </a:rPr>
              <a:t>E-mail:</a:t>
            </a:r>
          </a:p>
          <a:p>
            <a:pPr algn="ctr">
              <a:lnSpc>
                <a:spcPct val="100000"/>
              </a:lnSpc>
            </a:pPr>
            <a:r>
              <a:rPr lang="es-AR" sz="2800" spc="-1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FFFFFF"/>
                  </a:solidFill>
                </a:uFill>
                <a:latin typeface="Nirmala UI" panose="020B0502040204020203" pitchFamily="34" charset="0"/>
                <a:ea typeface="Arial"/>
                <a:cs typeface="Nirmala UI" panose="020B0502040204020203" pitchFamily="34" charset="0"/>
              </a:rPr>
              <a:t> </a:t>
            </a:r>
            <a:r>
              <a:rPr lang="es-AR" sz="2800" b="1" spc="-1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FFFFFF"/>
                  </a:solidFill>
                </a:uFill>
                <a:latin typeface="Nirmala UI" panose="020B0502040204020203" pitchFamily="34" charset="0"/>
                <a:ea typeface="Arial"/>
                <a:cs typeface="Nirmala UI" panose="020B0502040204020203" pitchFamily="34" charset="0"/>
              </a:rPr>
              <a:t>dpeconsultas@produccion.gob.ar </a:t>
            </a:r>
            <a:endParaRPr lang="es-AR" sz="2800" b="1" spc="-1" dirty="0">
              <a:solidFill>
                <a:schemeClr val="tx1">
                  <a:lumMod val="75000"/>
                  <a:lumOff val="25000"/>
                </a:schemeClr>
              </a:solidFill>
              <a:uFill>
                <a:solidFill>
                  <a:srgbClr val="FFFFFF"/>
                </a:solidFill>
              </a:u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grpSp>
        <p:nvGrpSpPr>
          <p:cNvPr id="18" name="Grupo 17"/>
          <p:cNvGrpSpPr/>
          <p:nvPr/>
        </p:nvGrpSpPr>
        <p:grpSpPr>
          <a:xfrm>
            <a:off x="232398" y="1252196"/>
            <a:ext cx="2367108" cy="3259084"/>
            <a:chOff x="9243001" y="1552600"/>
            <a:chExt cx="2367108" cy="3259084"/>
          </a:xfrm>
        </p:grpSpPr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61866" y="1552600"/>
              <a:ext cx="1231095" cy="1231095"/>
            </a:xfrm>
            <a:prstGeom prst="rect">
              <a:avLst/>
            </a:prstGeom>
          </p:spPr>
        </p:pic>
        <p:pic>
          <p:nvPicPr>
            <p:cNvPr id="14" name="Imagen 13"/>
            <p:cNvPicPr>
              <a:picLocks noChangeAspect="1"/>
            </p:cNvPicPr>
            <p:nvPr/>
          </p:nvPicPr>
          <p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93559" y="2756783"/>
              <a:ext cx="916550" cy="916550"/>
            </a:xfrm>
            <a:prstGeom prst="rect">
              <a:avLst/>
            </a:prstGeom>
          </p:spPr>
        </p:pic>
        <p:pic>
          <p:nvPicPr>
            <p:cNvPr id="15" name="Imagen 14"/>
            <p:cNvPicPr>
              <a:picLocks noChangeAspect="1"/>
            </p:cNvPicPr>
            <p:nvPr/>
          </p:nvPicPr>
          <p:blipFill>
            <a:blip r:embed="rId5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43001" y="2804796"/>
              <a:ext cx="1114573" cy="1114573"/>
            </a:xfrm>
            <a:prstGeom prst="rect">
              <a:avLst/>
            </a:prstGeom>
          </p:spPr>
        </p:pic>
        <p:pic>
          <p:nvPicPr>
            <p:cNvPr id="17" name="Imagen 16"/>
            <p:cNvPicPr>
              <a:picLocks noChangeAspect="1"/>
            </p:cNvPicPr>
            <p:nvPr/>
          </p:nvPicPr>
          <p:blipFill>
            <a:blip r:embed="rId6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0315839" y="3831168"/>
              <a:ext cx="980516" cy="980516"/>
            </a:xfrm>
            <a:prstGeom prst="rect">
              <a:avLst/>
            </a:prstGeom>
          </p:spPr>
        </p:pic>
      </p:grpSp>
      <p:pic>
        <p:nvPicPr>
          <p:cNvPr id="16" name="1 Imagen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70" t="13016" r="14741" b="20102"/>
          <a:stretch/>
        </p:blipFill>
        <p:spPr>
          <a:xfrm>
            <a:off x="0" y="5540832"/>
            <a:ext cx="12225272" cy="1325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064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adroTexto 34"/>
          <p:cNvSpPr txBox="1"/>
          <p:nvPr/>
        </p:nvSpPr>
        <p:spPr>
          <a:xfrm>
            <a:off x="9612331" y="61446"/>
            <a:ext cx="257966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300" dirty="0">
                <a:latin typeface="Nirmala UI" panose="020B0502040204020203" pitchFamily="34" charset="0"/>
                <a:cs typeface="Nirmala UI" panose="020B0502040204020203" pitchFamily="34" charset="0"/>
              </a:rPr>
              <a:t>DIRECCIÓN DE EXPORTACIONES</a:t>
            </a:r>
          </a:p>
        </p:txBody>
      </p:sp>
      <p:sp>
        <p:nvSpPr>
          <p:cNvPr id="19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261233" y="90062"/>
            <a:ext cx="380011" cy="365125"/>
          </a:xfrm>
        </p:spPr>
        <p:txBody>
          <a:bodyPr/>
          <a:lstStyle/>
          <a:p>
            <a:fld id="{E24668FE-6112-4BC2-96C0-214AAA9B22F0}" type="slidenum">
              <a:rPr lang="es-AR" sz="1400" smtClean="0">
                <a:solidFill>
                  <a:schemeClr val="tx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2</a:t>
            </a:fld>
            <a:endParaRPr lang="es-AR" sz="1400" dirty="0">
              <a:solidFill>
                <a:schemeClr val="tx1"/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1330036" y="240563"/>
            <a:ext cx="80158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QUÉ HACEMOS? ADMINISTRAMOS Y GESTIONAMOS ESTOS REGÍMENES</a:t>
            </a:r>
          </a:p>
        </p:txBody>
      </p:sp>
      <p:grpSp>
        <p:nvGrpSpPr>
          <p:cNvPr id="21" name="Grupo 20"/>
          <p:cNvGrpSpPr/>
          <p:nvPr/>
        </p:nvGrpSpPr>
        <p:grpSpPr>
          <a:xfrm>
            <a:off x="431084" y="945931"/>
            <a:ext cx="3163453" cy="5741943"/>
            <a:chOff x="503706" y="922068"/>
            <a:chExt cx="2952013" cy="5795158"/>
          </a:xfrm>
        </p:grpSpPr>
        <p:sp>
          <p:nvSpPr>
            <p:cNvPr id="22" name="Rectángulo 21"/>
            <p:cNvSpPr/>
            <p:nvPr/>
          </p:nvSpPr>
          <p:spPr>
            <a:xfrm>
              <a:off x="503709" y="922068"/>
              <a:ext cx="2933205" cy="579515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91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3" name="CuadroTexto 22"/>
            <p:cNvSpPr txBox="1"/>
            <p:nvPr/>
          </p:nvSpPr>
          <p:spPr>
            <a:xfrm>
              <a:off x="522514" y="1111367"/>
              <a:ext cx="2933205" cy="2548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RÉGIMEN DE IMPORTACIÓN DE BIENES INTEGRANTES DE “GRANDES PROYECTOS DE INVERSIÓN”</a:t>
              </a:r>
            </a:p>
            <a:p>
              <a:pPr algn="ctr"/>
              <a:endParaRPr lang="es-AR" sz="1600" b="1" dirty="0"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pPr algn="ctr"/>
              <a:r>
                <a:rPr lang="es-A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Resolución Ex-M.E. N° 256/00 </a:t>
              </a:r>
            </a:p>
            <a:p>
              <a:pPr algn="ctr"/>
              <a:r>
                <a:rPr lang="es-A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Resolución M.P. N° 424/2016</a:t>
              </a:r>
            </a:p>
            <a:p>
              <a:pPr algn="ctr"/>
              <a:r>
                <a:rPr lang="es-A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Resolución S.C. y S.I. y S. N° 4/2016</a:t>
              </a:r>
            </a:p>
            <a:p>
              <a:pPr algn="ctr"/>
              <a:r>
                <a:rPr lang="es-A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Resolución M.P. N° 432/17 </a:t>
              </a:r>
            </a:p>
            <a:p>
              <a:pPr algn="ctr"/>
              <a:r>
                <a:rPr lang="es-A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Resolución Conjunta Nº 71-E/2017</a:t>
              </a:r>
            </a:p>
            <a:p>
              <a:pPr algn="ctr"/>
              <a:endParaRPr lang="es-AR" sz="1200" dirty="0">
                <a:latin typeface="Nirmala UI" panose="020B0502040204020203" pitchFamily="34" charset="0"/>
                <a:cs typeface="Nirmala UI" panose="020B0502040204020203" pitchFamily="34" charset="0"/>
              </a:endParaRPr>
            </a:p>
          </p:txBody>
        </p:sp>
        <p:sp>
          <p:nvSpPr>
            <p:cNvPr id="24" name="CuadroTexto 23"/>
            <p:cNvSpPr txBox="1"/>
            <p:nvPr/>
          </p:nvSpPr>
          <p:spPr>
            <a:xfrm>
              <a:off x="503706" y="3542802"/>
              <a:ext cx="2933205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RÉGIMEN DE IMPORTACIÓN DE LÍNEAS USADAS</a:t>
              </a:r>
            </a:p>
            <a:p>
              <a:pPr algn="ctr"/>
              <a:endParaRPr lang="es-AR" sz="1600" b="1" dirty="0"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pPr algn="ctr"/>
              <a:r>
                <a:rPr lang="es-A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Decreto N° 1174/16 </a:t>
              </a:r>
            </a:p>
            <a:p>
              <a:pPr algn="ctr"/>
              <a:r>
                <a:rPr lang="es-A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Resolución Conjunta S.C. y </a:t>
              </a:r>
              <a:r>
                <a:rPr lang="es-AR" sz="1200" dirty="0" err="1">
                  <a:latin typeface="Nirmala UI" panose="020B0502040204020203" pitchFamily="34" charset="0"/>
                  <a:cs typeface="Nirmala UI" panose="020B0502040204020203" pitchFamily="34" charset="0"/>
                </a:rPr>
                <a:t>S.I.y.S</a:t>
              </a:r>
              <a:r>
                <a:rPr lang="es-A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. N° 5/2016</a:t>
              </a:r>
            </a:p>
          </p:txBody>
        </p:sp>
        <p:sp>
          <p:nvSpPr>
            <p:cNvPr id="25" name="CuadroTexto 24"/>
            <p:cNvSpPr txBox="1"/>
            <p:nvPr/>
          </p:nvSpPr>
          <p:spPr>
            <a:xfrm>
              <a:off x="503706" y="5206270"/>
              <a:ext cx="293320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EXPORTACIÓN PLANTA LLAVE EN MANO</a:t>
              </a:r>
            </a:p>
            <a:p>
              <a:pPr algn="ctr"/>
              <a:endParaRPr lang="es-AR" sz="1600" b="1" dirty="0"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pPr algn="ctr"/>
              <a:r>
                <a:rPr lang="es-A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Decreto N° 870/2003</a:t>
              </a:r>
            </a:p>
          </p:txBody>
        </p:sp>
      </p:grpSp>
      <p:grpSp>
        <p:nvGrpSpPr>
          <p:cNvPr id="26" name="Grupo 25"/>
          <p:cNvGrpSpPr/>
          <p:nvPr/>
        </p:nvGrpSpPr>
        <p:grpSpPr>
          <a:xfrm>
            <a:off x="4729340" y="999574"/>
            <a:ext cx="2933210" cy="5717652"/>
            <a:chOff x="503704" y="922068"/>
            <a:chExt cx="2933210" cy="5795158"/>
          </a:xfrm>
        </p:grpSpPr>
        <p:sp>
          <p:nvSpPr>
            <p:cNvPr id="27" name="Rectángulo 26"/>
            <p:cNvSpPr/>
            <p:nvPr/>
          </p:nvSpPr>
          <p:spPr>
            <a:xfrm>
              <a:off x="503709" y="922068"/>
              <a:ext cx="2933205" cy="579515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8A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8" name="CuadroTexto 27"/>
            <p:cNvSpPr txBox="1"/>
            <p:nvPr/>
          </p:nvSpPr>
          <p:spPr>
            <a:xfrm>
              <a:off x="503706" y="999574"/>
              <a:ext cx="2933205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IMPORTACIÓN TEMPORARIA </a:t>
              </a:r>
            </a:p>
            <a:p>
              <a:pPr algn="ctr"/>
              <a:endParaRPr lang="es-AR" sz="1600" b="1" dirty="0"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pPr algn="ctr"/>
              <a:r>
                <a:rPr lang="pt-B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Decreto N° 1330/2004</a:t>
              </a:r>
            </a:p>
            <a:p>
              <a:pPr algn="ctr"/>
              <a:r>
                <a:rPr lang="pt-BR" sz="1200" dirty="0" err="1">
                  <a:latin typeface="Nirmala UI" panose="020B0502040204020203" pitchFamily="34" charset="0"/>
                  <a:cs typeface="Nirmala UI" panose="020B0502040204020203" pitchFamily="34" charset="0"/>
                </a:rPr>
                <a:t>Resolución</a:t>
              </a:r>
              <a:r>
                <a:rPr lang="pt-B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 M.P. N° 687/2016</a:t>
              </a:r>
            </a:p>
            <a:p>
              <a:pPr algn="ctr"/>
              <a:r>
                <a:rPr lang="pt-B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Decreto N° 523/2017</a:t>
              </a:r>
            </a:p>
          </p:txBody>
        </p:sp>
        <p:sp>
          <p:nvSpPr>
            <p:cNvPr id="29" name="CuadroTexto 28"/>
            <p:cNvSpPr txBox="1"/>
            <p:nvPr/>
          </p:nvSpPr>
          <p:spPr>
            <a:xfrm>
              <a:off x="503704" y="2640278"/>
              <a:ext cx="2933205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SISTEMA GENERALIZADO DE PREFERENCIAS – SGP</a:t>
              </a:r>
            </a:p>
            <a:p>
              <a:pPr algn="ctr"/>
              <a:endParaRPr lang="es-AR" sz="1600" b="1" dirty="0"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pPr algn="ctr"/>
              <a:r>
                <a:rPr lang="es-A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1º Conferencia de las Naciones Unidas sobre el Comercio y Desarrollo (UNCTAD)</a:t>
              </a:r>
            </a:p>
          </p:txBody>
        </p:sp>
        <p:sp>
          <p:nvSpPr>
            <p:cNvPr id="31" name="CuadroTexto 30"/>
            <p:cNvSpPr txBox="1"/>
            <p:nvPr/>
          </p:nvSpPr>
          <p:spPr>
            <a:xfrm>
              <a:off x="503704" y="4312201"/>
              <a:ext cx="293320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RÉGIMEN DE DRAWBACK</a:t>
              </a:r>
            </a:p>
            <a:p>
              <a:pPr algn="ctr"/>
              <a:endParaRPr lang="es-AR" sz="1600" b="1" dirty="0"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pPr algn="ctr"/>
              <a:r>
                <a:rPr lang="es-A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Decreto N° 1012/1991</a:t>
              </a:r>
            </a:p>
          </p:txBody>
        </p:sp>
      </p:grpSp>
      <p:grpSp>
        <p:nvGrpSpPr>
          <p:cNvPr id="33" name="Grupo 32"/>
          <p:cNvGrpSpPr/>
          <p:nvPr/>
        </p:nvGrpSpPr>
        <p:grpSpPr>
          <a:xfrm>
            <a:off x="8648200" y="886894"/>
            <a:ext cx="2933208" cy="5830332"/>
            <a:chOff x="503706" y="922068"/>
            <a:chExt cx="2933208" cy="5795158"/>
          </a:xfrm>
        </p:grpSpPr>
        <p:sp>
          <p:nvSpPr>
            <p:cNvPr id="34" name="Rectángulo 33"/>
            <p:cNvSpPr/>
            <p:nvPr/>
          </p:nvSpPr>
          <p:spPr>
            <a:xfrm>
              <a:off x="503709" y="922068"/>
              <a:ext cx="2933205" cy="579515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28AEB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7" name="CuadroTexto 36"/>
            <p:cNvSpPr txBox="1"/>
            <p:nvPr/>
          </p:nvSpPr>
          <p:spPr>
            <a:xfrm>
              <a:off x="503706" y="1066039"/>
              <a:ext cx="293320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RÉGIMEN EXPORTA SIMPLE</a:t>
              </a:r>
            </a:p>
            <a:p>
              <a:pPr algn="ctr"/>
              <a:endParaRPr lang="es-AR" sz="1600" b="1" dirty="0"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pPr algn="ctr"/>
              <a:r>
                <a:rPr lang="es-A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Resolución M.P. N° 4049-E/2017</a:t>
              </a:r>
            </a:p>
            <a:p>
              <a:pPr algn="ctr"/>
              <a:r>
                <a:rPr lang="es-A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Resolución M.P. N° 725-E/2017</a:t>
              </a:r>
            </a:p>
            <a:p>
              <a:pPr algn="ctr"/>
              <a:r>
                <a:rPr lang="es-A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Resolución Gral. AFIP N°4133-E/2017 </a:t>
              </a:r>
            </a:p>
            <a:p>
              <a:pPr algn="ctr"/>
              <a:endParaRPr lang="es-AR" sz="1200" dirty="0">
                <a:latin typeface="Nirmala UI" panose="020B0502040204020203" pitchFamily="34" charset="0"/>
                <a:cs typeface="Nirmala UI" panose="020B0502040204020203" pitchFamily="34" charset="0"/>
              </a:endParaRPr>
            </a:p>
          </p:txBody>
        </p:sp>
        <p:sp>
          <p:nvSpPr>
            <p:cNvPr id="38" name="CuadroTexto 37"/>
            <p:cNvSpPr txBox="1"/>
            <p:nvPr/>
          </p:nvSpPr>
          <p:spPr>
            <a:xfrm>
              <a:off x="503706" y="2748638"/>
              <a:ext cx="2933205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REINTEGRO A LA EXPORTACIÓN</a:t>
              </a:r>
            </a:p>
            <a:p>
              <a:pPr algn="ctr"/>
              <a:endParaRPr lang="es-AR" sz="1600" b="1" dirty="0"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pPr algn="ctr"/>
              <a:r>
                <a:rPr lang="pt-B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Decreto N° 1011/1991</a:t>
              </a:r>
            </a:p>
            <a:p>
              <a:pPr algn="ctr"/>
              <a:r>
                <a:rPr lang="pt-B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Decreto N° 2275/1994</a:t>
              </a:r>
            </a:p>
            <a:p>
              <a:pPr algn="ctr"/>
              <a:r>
                <a:rPr lang="pt-B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Decreto N° 509/2007</a:t>
              </a:r>
            </a:p>
            <a:p>
              <a:pPr algn="ctr"/>
              <a:r>
                <a:rPr lang="pt-B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Decreto N° 100/2012</a:t>
              </a:r>
            </a:p>
            <a:p>
              <a:pPr algn="ctr"/>
              <a:r>
                <a:rPr lang="pt-B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Decreto N° 1207/2016</a:t>
              </a:r>
            </a:p>
            <a:p>
              <a:pPr algn="ctr"/>
              <a:r>
                <a:rPr lang="pt-B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Decreto N° 1341/2016</a:t>
              </a:r>
            </a:p>
            <a:p>
              <a:pPr algn="ctr"/>
              <a:r>
                <a:rPr lang="pt-B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Decreto N° 294/2017</a:t>
              </a:r>
            </a:p>
            <a:p>
              <a:pPr algn="ctr"/>
              <a:r>
                <a:rPr lang="pt-B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Decreto N° 592/2017</a:t>
              </a:r>
            </a:p>
            <a:p>
              <a:pPr algn="ctr"/>
              <a:r>
                <a:rPr lang="pt-B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Decreto N° 639/2017</a:t>
              </a:r>
            </a:p>
          </p:txBody>
        </p:sp>
        <p:sp>
          <p:nvSpPr>
            <p:cNvPr id="39" name="CuadroTexto 38"/>
            <p:cNvSpPr txBox="1"/>
            <p:nvPr/>
          </p:nvSpPr>
          <p:spPr>
            <a:xfrm>
              <a:off x="503706" y="5667253"/>
              <a:ext cx="293320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ZONA FRANCA</a:t>
              </a:r>
            </a:p>
            <a:p>
              <a:pPr algn="ctr"/>
              <a:endParaRPr lang="es-AR" sz="1600" b="1" dirty="0"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pPr algn="ctr"/>
              <a:r>
                <a:rPr lang="es-AR" sz="1200" dirty="0">
                  <a:latin typeface="Nirmala UI" panose="020B0502040204020203" pitchFamily="34" charset="0"/>
                  <a:cs typeface="Nirmala UI" panose="020B0502040204020203" pitchFamily="34" charset="0"/>
                </a:rPr>
                <a:t>Ley N°24.331</a:t>
              </a:r>
            </a:p>
          </p:txBody>
        </p:sp>
      </p:grpSp>
      <p:sp>
        <p:nvSpPr>
          <p:cNvPr id="40" name="CuadroTexto 39"/>
          <p:cNvSpPr txBox="1"/>
          <p:nvPr/>
        </p:nvSpPr>
        <p:spPr>
          <a:xfrm>
            <a:off x="4729340" y="5425990"/>
            <a:ext cx="293320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EXPORTACIÓN DE MATERIAL BÉLICO Y SENSITIVO</a:t>
            </a:r>
          </a:p>
          <a:p>
            <a:pPr algn="ctr"/>
            <a:endParaRPr lang="es-AR" sz="16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s-AR" sz="1200" dirty="0">
                <a:latin typeface="Nirmala UI" panose="020B0502040204020203" pitchFamily="34" charset="0"/>
                <a:cs typeface="Nirmala UI" panose="020B0502040204020203" pitchFamily="34" charset="0"/>
              </a:rPr>
              <a:t>Decreto N° 603/1992</a:t>
            </a:r>
          </a:p>
        </p:txBody>
      </p:sp>
      <p:cxnSp>
        <p:nvCxnSpPr>
          <p:cNvPr id="41" name="Conector recto 40"/>
          <p:cNvCxnSpPr/>
          <p:nvPr/>
        </p:nvCxnSpPr>
        <p:spPr>
          <a:xfrm>
            <a:off x="950026" y="3418174"/>
            <a:ext cx="21019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/>
          <p:cNvCxnSpPr/>
          <p:nvPr/>
        </p:nvCxnSpPr>
        <p:spPr>
          <a:xfrm>
            <a:off x="950026" y="5081642"/>
            <a:ext cx="21019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/>
          <p:nvPr/>
        </p:nvCxnSpPr>
        <p:spPr>
          <a:xfrm>
            <a:off x="5144975" y="2513670"/>
            <a:ext cx="21019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/>
          <p:cNvCxnSpPr/>
          <p:nvPr/>
        </p:nvCxnSpPr>
        <p:spPr>
          <a:xfrm>
            <a:off x="5137058" y="4128713"/>
            <a:ext cx="21019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5137057" y="5241628"/>
            <a:ext cx="21019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>
            <a:off x="9063835" y="2513670"/>
            <a:ext cx="21019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/>
          <p:cNvCxnSpPr/>
          <p:nvPr/>
        </p:nvCxnSpPr>
        <p:spPr>
          <a:xfrm>
            <a:off x="9063834" y="5425990"/>
            <a:ext cx="21019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>
            <a:off x="945249" y="170694"/>
            <a:ext cx="0" cy="674432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0668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adroTexto 34"/>
          <p:cNvSpPr txBox="1"/>
          <p:nvPr/>
        </p:nvSpPr>
        <p:spPr>
          <a:xfrm>
            <a:off x="9612331" y="61446"/>
            <a:ext cx="257966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300" dirty="0">
                <a:latin typeface="Nirmala UI" panose="020B0502040204020203" pitchFamily="34" charset="0"/>
                <a:cs typeface="Nirmala UI" panose="020B0502040204020203" pitchFamily="34" charset="0"/>
              </a:rPr>
              <a:t>DIRECCIÓN </a:t>
            </a:r>
            <a:r>
              <a:rPr lang="es-AR" sz="1200" dirty="0">
                <a:latin typeface="Nirmala UI" panose="020B0502040204020203" pitchFamily="34" charset="0"/>
                <a:cs typeface="Nirmala UI" panose="020B0502040204020203" pitchFamily="34" charset="0"/>
              </a:rPr>
              <a:t>DE</a:t>
            </a:r>
            <a:r>
              <a:rPr lang="es-AR" sz="1300" dirty="0">
                <a:latin typeface="Nirmala UI" panose="020B0502040204020203" pitchFamily="34" charset="0"/>
                <a:cs typeface="Nirmala UI" panose="020B0502040204020203" pitchFamily="34" charset="0"/>
              </a:rPr>
              <a:t> EXPORTACIONES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743612" y="522462"/>
            <a:ext cx="80158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MODIFICACIONES </a:t>
            </a:r>
          </a:p>
          <a:p>
            <a:r>
              <a:rPr lang="es-AR" sz="2800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GENERALES  </a:t>
            </a:r>
          </a:p>
        </p:txBody>
      </p:sp>
      <p:sp>
        <p:nvSpPr>
          <p:cNvPr id="32" name="Rectángulo redondeado 31"/>
          <p:cNvSpPr/>
          <p:nvPr/>
        </p:nvSpPr>
        <p:spPr>
          <a:xfrm>
            <a:off x="918278" y="2016029"/>
            <a:ext cx="2604977" cy="538424"/>
          </a:xfrm>
          <a:prstGeom prst="roundRect">
            <a:avLst/>
          </a:prstGeom>
          <a:solidFill>
            <a:srgbClr val="0091D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AR" dirty="0">
                <a:solidFill>
                  <a:srgbClr val="A0E6F6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Simplificar</a:t>
            </a:r>
          </a:p>
        </p:txBody>
      </p:sp>
      <p:sp>
        <p:nvSpPr>
          <p:cNvPr id="36" name="Rectángulo redondeado 35"/>
          <p:cNvSpPr/>
          <p:nvPr/>
        </p:nvSpPr>
        <p:spPr>
          <a:xfrm>
            <a:off x="4344316" y="2037914"/>
            <a:ext cx="2604977" cy="538424"/>
          </a:xfrm>
          <a:prstGeom prst="roundRect">
            <a:avLst/>
          </a:prstGeom>
          <a:solidFill>
            <a:srgbClr val="0091D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AR" dirty="0">
                <a:solidFill>
                  <a:srgbClr val="A0E6F6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Desburocratizar</a:t>
            </a:r>
          </a:p>
        </p:txBody>
      </p:sp>
      <p:sp>
        <p:nvSpPr>
          <p:cNvPr id="42" name="Rectángulo redondeado 41"/>
          <p:cNvSpPr/>
          <p:nvPr/>
        </p:nvSpPr>
        <p:spPr>
          <a:xfrm>
            <a:off x="8267371" y="2016029"/>
            <a:ext cx="2604977" cy="538424"/>
          </a:xfrm>
          <a:prstGeom prst="roundRect">
            <a:avLst/>
          </a:prstGeom>
          <a:solidFill>
            <a:srgbClr val="0091D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AR" dirty="0">
                <a:solidFill>
                  <a:srgbClr val="A0E6F6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Gestión eficiente</a:t>
            </a:r>
          </a:p>
        </p:txBody>
      </p:sp>
      <p:sp>
        <p:nvSpPr>
          <p:cNvPr id="50" name="Abrir llave 49"/>
          <p:cNvSpPr/>
          <p:nvPr/>
        </p:nvSpPr>
        <p:spPr>
          <a:xfrm rot="16200000">
            <a:off x="5481444" y="-2369099"/>
            <a:ext cx="700645" cy="1057856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2" name="Rectángulo redondeado 51"/>
          <p:cNvSpPr/>
          <p:nvPr/>
        </p:nvSpPr>
        <p:spPr>
          <a:xfrm>
            <a:off x="1330036" y="3784239"/>
            <a:ext cx="1669312" cy="648586"/>
          </a:xfrm>
          <a:prstGeom prst="roundRect">
            <a:avLst/>
          </a:prstGeom>
          <a:solidFill>
            <a:srgbClr val="A0E6F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>
                <a:solidFill>
                  <a:schemeClr val="tx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CAMBIOS NORMATIVOS</a:t>
            </a:r>
          </a:p>
        </p:txBody>
      </p:sp>
      <p:sp>
        <p:nvSpPr>
          <p:cNvPr id="53" name="Rectángulo redondeado 52"/>
          <p:cNvSpPr/>
          <p:nvPr/>
        </p:nvSpPr>
        <p:spPr>
          <a:xfrm>
            <a:off x="4105392" y="3795974"/>
            <a:ext cx="3877602" cy="636700"/>
          </a:xfrm>
          <a:prstGeom prst="roundRect">
            <a:avLst/>
          </a:prstGeom>
          <a:solidFill>
            <a:srgbClr val="A0E6F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>
                <a:solidFill>
                  <a:schemeClr val="tx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GESTIÓN DE DOCUMENTACIÓN ELECTRÓNICA (G.D.E)</a:t>
            </a:r>
          </a:p>
        </p:txBody>
      </p:sp>
      <p:sp>
        <p:nvSpPr>
          <p:cNvPr id="54" name="Rectángulo redondeado 53"/>
          <p:cNvSpPr/>
          <p:nvPr/>
        </p:nvSpPr>
        <p:spPr>
          <a:xfrm>
            <a:off x="8813113" y="3750059"/>
            <a:ext cx="2790633" cy="613738"/>
          </a:xfrm>
          <a:prstGeom prst="roundRect">
            <a:avLst/>
          </a:prstGeom>
          <a:solidFill>
            <a:srgbClr val="A0E6F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>
                <a:solidFill>
                  <a:schemeClr val="tx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TRÁMITE A DISTANCIA (T.A.D.)</a:t>
            </a:r>
          </a:p>
        </p:txBody>
      </p:sp>
      <p:sp>
        <p:nvSpPr>
          <p:cNvPr id="55" name="Rectángulo redondeado 54"/>
          <p:cNvSpPr/>
          <p:nvPr/>
        </p:nvSpPr>
        <p:spPr>
          <a:xfrm>
            <a:off x="1625423" y="5345748"/>
            <a:ext cx="3563266" cy="684909"/>
          </a:xfrm>
          <a:prstGeom prst="roundRect">
            <a:avLst/>
          </a:prstGeom>
          <a:solidFill>
            <a:srgbClr val="A0E6F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>
                <a:solidFill>
                  <a:schemeClr val="tx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REGISTRO ÚNICO DEL MINISTERIO DE PRODUCCIÓN (R.U.M.P)</a:t>
            </a:r>
          </a:p>
        </p:txBody>
      </p:sp>
      <p:sp>
        <p:nvSpPr>
          <p:cNvPr id="56" name="Rectángulo redondeado 55"/>
          <p:cNvSpPr/>
          <p:nvPr/>
        </p:nvSpPr>
        <p:spPr>
          <a:xfrm>
            <a:off x="6528392" y="5337328"/>
            <a:ext cx="4462130" cy="693329"/>
          </a:xfrm>
          <a:prstGeom prst="roundRect">
            <a:avLst/>
          </a:prstGeom>
          <a:solidFill>
            <a:srgbClr val="A0E6F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>
                <a:solidFill>
                  <a:schemeClr val="tx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APERTURA DE CANALES DE COMUNICACIÓN CON EL SECTOR PRIVADO</a:t>
            </a:r>
          </a:p>
        </p:txBody>
      </p:sp>
      <p:pic>
        <p:nvPicPr>
          <p:cNvPr id="57" name="4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612" y="3733732"/>
            <a:ext cx="776187" cy="630065"/>
          </a:xfrm>
          <a:prstGeom prst="rect">
            <a:avLst/>
          </a:prstGeom>
        </p:spPr>
      </p:pic>
      <p:pic>
        <p:nvPicPr>
          <p:cNvPr id="58" name="Picture 2" descr="https://d30y9cdsu7xlg0.cloudfront.net/png/145055-200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704" y="3710403"/>
            <a:ext cx="849116" cy="849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4" descr="https://d30y9cdsu7xlg0.cloudfront.net/png/53774-200.png"/>
          <p:cNvPicPr>
            <a:picLocks noChangeAspect="1" noChangeArrowheads="1"/>
          </p:cNvPicPr>
          <p:nvPr/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2834" y="5368084"/>
            <a:ext cx="1366297" cy="1439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https://d30y9cdsu7xlg0.cloudfront.net/png/745959-200.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670" y="5195664"/>
            <a:ext cx="949716" cy="949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1" name="Conector recto 60"/>
          <p:cNvCxnSpPr/>
          <p:nvPr/>
        </p:nvCxnSpPr>
        <p:spPr>
          <a:xfrm>
            <a:off x="617518" y="448033"/>
            <a:ext cx="0" cy="873051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181725" y="191328"/>
            <a:ext cx="3097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24668FE-6112-4BC2-96C0-214AAA9B22F0}" type="slidenum">
              <a:rPr lang="es-AR">
                <a:latin typeface="Nirmala UI" panose="020B0502040204020203" pitchFamily="34" charset="0"/>
                <a:cs typeface="Nirmala UI" panose="020B0502040204020203" pitchFamily="34" charset="0"/>
              </a:rPr>
              <a:pPr/>
              <a:t>3</a:t>
            </a:fld>
            <a:endParaRPr lang="es-AR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62" name="Picture 12" descr="https://d30y9cdsu7xlg0.cloudfront.net/png/111325-200.png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  <a14:imgEffect>
                      <a14:colorTemperature colorTemp="15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5683" y="3599879"/>
            <a:ext cx="771798" cy="79019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78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7"/>
          <p:cNvSpPr txBox="1"/>
          <p:nvPr/>
        </p:nvSpPr>
        <p:spPr>
          <a:xfrm>
            <a:off x="5685579" y="1740616"/>
            <a:ext cx="3378094" cy="434574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s-AR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/>
            </a:lvl1pPr>
            <a:lvl2pPr marL="114300" lvl="1"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 algn="ctr">
              <a:buNone/>
            </a:pPr>
            <a:endParaRPr lang="es-AR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166425" y="144057"/>
            <a:ext cx="332588" cy="365125"/>
          </a:xfrm>
        </p:spPr>
        <p:txBody>
          <a:bodyPr/>
          <a:lstStyle/>
          <a:p>
            <a:fld id="{E24668FE-6112-4BC2-96C0-214AAA9B22F0}" type="slidenum">
              <a:rPr lang="es-AR" sz="1400" smtClean="0">
                <a:solidFill>
                  <a:schemeClr val="tx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4</a:t>
            </a:fld>
            <a:endParaRPr lang="es-AR" sz="1400" dirty="0">
              <a:solidFill>
                <a:schemeClr val="tx1"/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499013" y="455923"/>
            <a:ext cx="328808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800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IMPORTACIÓN </a:t>
            </a:r>
          </a:p>
          <a:p>
            <a:r>
              <a:rPr lang="es-AR" sz="2800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TEMPORAL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9612331" y="61446"/>
            <a:ext cx="25796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latin typeface="Nirmala UI" panose="020B0502040204020203" pitchFamily="34" charset="0"/>
                <a:cs typeface="Nirmala UI" panose="020B0502040204020203" pitchFamily="34" charset="0"/>
              </a:rPr>
              <a:t>DIRECCIÓN DE EXPORTACIONES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423219" y="3336382"/>
            <a:ext cx="36480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Importá temporariamente mercaderías para recibir un </a:t>
            </a:r>
            <a:r>
              <a:rPr lang="es-AR" b="1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perfeccionamiento industrial</a:t>
            </a:r>
            <a:r>
              <a:rPr lang="es-AR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, con la obligación de que las </a:t>
            </a:r>
            <a:r>
              <a:rPr lang="es-AR" b="1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exportes para consumo </a:t>
            </a:r>
            <a:r>
              <a:rPr lang="es-AR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a otros países bajo una nueva forma resultante. </a:t>
            </a:r>
          </a:p>
        </p:txBody>
      </p:sp>
      <p:cxnSp>
        <p:nvCxnSpPr>
          <p:cNvPr id="6" name="Conector recto 5"/>
          <p:cNvCxnSpPr/>
          <p:nvPr/>
        </p:nvCxnSpPr>
        <p:spPr>
          <a:xfrm>
            <a:off x="499013" y="509182"/>
            <a:ext cx="0" cy="873051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>
            <a:off x="6996816" y="4899297"/>
            <a:ext cx="354064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78" y="2175190"/>
            <a:ext cx="674789" cy="674789"/>
          </a:xfrm>
          <a:prstGeom prst="rect">
            <a:avLst/>
          </a:prstGeom>
        </p:spPr>
      </p:pic>
      <p:cxnSp>
        <p:nvCxnSpPr>
          <p:cNvPr id="5" name="Conector recto de flecha 4"/>
          <p:cNvCxnSpPr/>
          <p:nvPr/>
        </p:nvCxnSpPr>
        <p:spPr>
          <a:xfrm flipV="1">
            <a:off x="947483" y="2538938"/>
            <a:ext cx="47728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406" y="2175190"/>
            <a:ext cx="770815" cy="77081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3" y="2175191"/>
            <a:ext cx="684968" cy="684968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880" y="2227895"/>
            <a:ext cx="622084" cy="622084"/>
          </a:xfrm>
          <a:prstGeom prst="rect">
            <a:avLst/>
          </a:prstGeom>
        </p:spPr>
      </p:pic>
      <p:cxnSp>
        <p:nvCxnSpPr>
          <p:cNvPr id="33" name="Conector recto de flecha 32"/>
          <p:cNvCxnSpPr/>
          <p:nvPr/>
        </p:nvCxnSpPr>
        <p:spPr>
          <a:xfrm flipV="1">
            <a:off x="2343676" y="2538937"/>
            <a:ext cx="47728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/>
          <p:cNvCxnSpPr/>
          <p:nvPr/>
        </p:nvCxnSpPr>
        <p:spPr>
          <a:xfrm flipV="1">
            <a:off x="3443443" y="2525669"/>
            <a:ext cx="47728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upo 6"/>
          <p:cNvGrpSpPr/>
          <p:nvPr/>
        </p:nvGrpSpPr>
        <p:grpSpPr>
          <a:xfrm>
            <a:off x="5638299" y="5132403"/>
            <a:ext cx="5653478" cy="1197613"/>
            <a:chOff x="5638299" y="5610884"/>
            <a:chExt cx="5653478" cy="1197613"/>
          </a:xfrm>
        </p:grpSpPr>
        <p:sp>
          <p:nvSpPr>
            <p:cNvPr id="38" name="CuadroTexto 37"/>
            <p:cNvSpPr txBox="1"/>
            <p:nvPr/>
          </p:nvSpPr>
          <p:spPr>
            <a:xfrm>
              <a:off x="5907011" y="5610884"/>
              <a:ext cx="5384766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1600" b="1" dirty="0">
                  <a:solidFill>
                    <a:srgbClr val="0091D1"/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VÍA DE TRAMITACIÓN</a:t>
              </a:r>
            </a:p>
            <a:p>
              <a:pPr algn="ctr"/>
              <a:endParaRPr lang="es-AR" sz="1600" b="1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r>
                <a:rPr lang="es-A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Podrá acceder al régimen particulares y empresas.</a:t>
              </a:r>
            </a:p>
            <a:p>
              <a:endPara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r>
                <a:rPr lang="es-A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Podes realizar el trámite a través del</a:t>
              </a:r>
              <a:endParaRPr lang="es-AR" sz="1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endParaRPr>
            </a:p>
          </p:txBody>
        </p:sp>
        <p:sp>
          <p:nvSpPr>
            <p:cNvPr id="48" name="Triángulo isósceles 47"/>
            <p:cNvSpPr/>
            <p:nvPr/>
          </p:nvSpPr>
          <p:spPr>
            <a:xfrm rot="5400000">
              <a:off x="5615734" y="6180574"/>
              <a:ext cx="137755" cy="92626"/>
            </a:xfrm>
            <a:prstGeom prst="triangle">
              <a:avLst/>
            </a:prstGeom>
            <a:solidFill>
              <a:srgbClr val="28AE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49" name="Triángulo isósceles 48"/>
            <p:cNvSpPr/>
            <p:nvPr/>
          </p:nvSpPr>
          <p:spPr>
            <a:xfrm rot="5400000">
              <a:off x="5615734" y="6618690"/>
              <a:ext cx="137755" cy="92626"/>
            </a:xfrm>
            <a:prstGeom prst="triangle">
              <a:avLst/>
            </a:prstGeom>
            <a:solidFill>
              <a:srgbClr val="28AE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pic>
          <p:nvPicPr>
            <p:cNvPr id="14" name="Imagen 1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514158" y="6433035"/>
              <a:ext cx="1459181" cy="375462"/>
            </a:xfrm>
            <a:prstGeom prst="rect">
              <a:avLst/>
            </a:prstGeom>
          </p:spPr>
        </p:pic>
      </p:grpSp>
      <p:grpSp>
        <p:nvGrpSpPr>
          <p:cNvPr id="3" name="Grupo 2"/>
          <p:cNvGrpSpPr/>
          <p:nvPr/>
        </p:nvGrpSpPr>
        <p:grpSpPr>
          <a:xfrm>
            <a:off x="5638299" y="1107968"/>
            <a:ext cx="6452331" cy="3539430"/>
            <a:chOff x="5638299" y="1799082"/>
            <a:chExt cx="6452331" cy="3539430"/>
          </a:xfrm>
        </p:grpSpPr>
        <p:sp>
          <p:nvSpPr>
            <p:cNvPr id="40" name="CuadroTexto 39"/>
            <p:cNvSpPr txBox="1"/>
            <p:nvPr/>
          </p:nvSpPr>
          <p:spPr>
            <a:xfrm>
              <a:off x="5817186" y="1799082"/>
              <a:ext cx="6188149" cy="3539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1600" b="1" dirty="0">
                  <a:solidFill>
                    <a:srgbClr val="0091D1"/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PRINCIPALES CARACTERÍSTICAS</a:t>
              </a:r>
            </a:p>
            <a:p>
              <a:pPr algn="ctr"/>
              <a:endParaRPr lang="es-AR" sz="1600" b="1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r>
                <a:rPr lang="es-A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Se entiende por </a:t>
              </a:r>
              <a:r>
                <a:rPr lang="es-A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perfeccionamiento industrial </a:t>
              </a:r>
              <a:r>
                <a:rPr lang="es-A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a todo proceso de manufactura que implique una transformación, elaboración, combinación, mezcla; rehabilitación; montaje o incorporación de aparatos o conjuntos de aparatos que aporten perfeccionamiento tecnológico y/o funcional. </a:t>
              </a:r>
            </a:p>
            <a:p>
              <a:endPara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r>
                <a:rPr lang="es-A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Las mercaderías que importes </a:t>
              </a:r>
              <a:r>
                <a:rPr lang="es-A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no abonan los tributos que gravan la importación para consumo. </a:t>
              </a:r>
            </a:p>
            <a:p>
              <a:endPara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r>
                <a:rPr lang="es-A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La mercadería importada debe ser exportada para consumo bajo la nueva forma resultante, dentro del plazo de hasta </a:t>
              </a:r>
              <a:r>
                <a:rPr lang="es-A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360 días </a:t>
              </a:r>
              <a:r>
                <a:rPr lang="es-A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computados desde la fecha de su libramiento. </a:t>
              </a:r>
            </a:p>
            <a:p>
              <a:endPara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r>
                <a:rPr lang="es-A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Cuando se trate de bienes de producción no seriada (cuyas posiciones están identificadas particularmente en el Anexo II del decreto), el plazo será de </a:t>
              </a:r>
              <a:r>
                <a:rPr lang="es-A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720 días</a:t>
              </a:r>
              <a:r>
                <a:rPr lang="es-A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.</a:t>
              </a:r>
            </a:p>
            <a:p>
              <a:endPara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r>
                <a:rPr lang="es-A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Posibilidad de </a:t>
              </a:r>
              <a:r>
                <a:rPr lang="es-A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prórrogas</a:t>
              </a:r>
              <a:r>
                <a:rPr lang="es-A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 (ordinarias y extensión de plazo)</a:t>
              </a:r>
            </a:p>
          </p:txBody>
        </p:sp>
        <p:sp>
          <p:nvSpPr>
            <p:cNvPr id="43" name="Triángulo isósceles 42"/>
            <p:cNvSpPr/>
            <p:nvPr/>
          </p:nvSpPr>
          <p:spPr>
            <a:xfrm rot="5400000">
              <a:off x="5616700" y="2367270"/>
              <a:ext cx="137755" cy="92626"/>
            </a:xfrm>
            <a:prstGeom prst="triangle">
              <a:avLst/>
            </a:prstGeom>
            <a:solidFill>
              <a:srgbClr val="28AE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44" name="Triángulo isósceles 43"/>
            <p:cNvSpPr/>
            <p:nvPr/>
          </p:nvSpPr>
          <p:spPr>
            <a:xfrm rot="5400000">
              <a:off x="5616699" y="3290069"/>
              <a:ext cx="137755" cy="92626"/>
            </a:xfrm>
            <a:prstGeom prst="triangle">
              <a:avLst/>
            </a:prstGeom>
            <a:solidFill>
              <a:srgbClr val="28AE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45" name="Triángulo isósceles 44"/>
            <p:cNvSpPr/>
            <p:nvPr/>
          </p:nvSpPr>
          <p:spPr>
            <a:xfrm rot="5400000">
              <a:off x="5616698" y="3881989"/>
              <a:ext cx="137755" cy="92626"/>
            </a:xfrm>
            <a:prstGeom prst="triangle">
              <a:avLst/>
            </a:prstGeom>
            <a:solidFill>
              <a:srgbClr val="28AE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46" name="Triángulo isósceles 45"/>
            <p:cNvSpPr/>
            <p:nvPr/>
          </p:nvSpPr>
          <p:spPr>
            <a:xfrm rot="5400000">
              <a:off x="5615734" y="4590584"/>
              <a:ext cx="137755" cy="92626"/>
            </a:xfrm>
            <a:prstGeom prst="triangle">
              <a:avLst/>
            </a:prstGeom>
            <a:solidFill>
              <a:srgbClr val="28AE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47" name="Triángulo isósceles 46"/>
            <p:cNvSpPr/>
            <p:nvPr/>
          </p:nvSpPr>
          <p:spPr>
            <a:xfrm rot="5400000">
              <a:off x="5615735" y="5124228"/>
              <a:ext cx="137755" cy="92626"/>
            </a:xfrm>
            <a:prstGeom prst="triangle">
              <a:avLst/>
            </a:prstGeom>
            <a:solidFill>
              <a:srgbClr val="28AE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pic>
          <p:nvPicPr>
            <p:cNvPr id="51" name="Picture 2" descr="https://d30y9cdsu7xlg0.cloudfront.net/png/743073-200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bright="-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37458" y="4891973"/>
              <a:ext cx="419379" cy="419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2" descr="https://d30y9cdsu7xlg0.cloudfront.net/png/603296-200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bright="-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50092" y="1941923"/>
              <a:ext cx="540538" cy="5405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51869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166425" y="144057"/>
            <a:ext cx="332588" cy="365125"/>
          </a:xfrm>
        </p:spPr>
        <p:txBody>
          <a:bodyPr/>
          <a:lstStyle/>
          <a:p>
            <a:fld id="{E24668FE-6112-4BC2-96C0-214AAA9B22F0}" type="slidenum">
              <a:rPr lang="es-AR" sz="1400" smtClean="0">
                <a:solidFill>
                  <a:schemeClr val="tx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5</a:t>
            </a:fld>
            <a:endParaRPr lang="es-AR" sz="1400" dirty="0">
              <a:solidFill>
                <a:schemeClr val="tx1"/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626601" y="476740"/>
            <a:ext cx="94233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800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IMPORTACIÓN TEMPORAL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9600508" y="34231"/>
            <a:ext cx="266592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latin typeface="Nirmala UI" panose="020B0502040204020203" pitchFamily="34" charset="0"/>
                <a:cs typeface="Nirmala UI" panose="020B0502040204020203" pitchFamily="34" charset="0"/>
              </a:rPr>
              <a:t>DIRECCIÓN</a:t>
            </a:r>
            <a:r>
              <a:rPr lang="es-AR" sz="1300" dirty="0">
                <a:latin typeface="Nirmala UI" panose="020B0502040204020203" pitchFamily="34" charset="0"/>
                <a:cs typeface="Nirmala UI" panose="020B0502040204020203" pitchFamily="34" charset="0"/>
              </a:rPr>
              <a:t> DE EXPORTACIONES</a:t>
            </a:r>
          </a:p>
        </p:txBody>
      </p:sp>
      <p:cxnSp>
        <p:nvCxnSpPr>
          <p:cNvPr id="6" name="Conector recto 5"/>
          <p:cNvCxnSpPr/>
          <p:nvPr/>
        </p:nvCxnSpPr>
        <p:spPr>
          <a:xfrm>
            <a:off x="499010" y="301824"/>
            <a:ext cx="0" cy="873051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7" name="CuadroTexto 36"/>
          <p:cNvSpPr txBox="1"/>
          <p:nvPr/>
        </p:nvSpPr>
        <p:spPr>
          <a:xfrm>
            <a:off x="2137114" y="1127791"/>
            <a:ext cx="73215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>
                <a:solidFill>
                  <a:schemeClr val="tx2">
                    <a:lumMod val="7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En </a:t>
            </a:r>
            <a:r>
              <a:rPr lang="es-AR" b="1" dirty="0">
                <a:solidFill>
                  <a:schemeClr val="tx2">
                    <a:lumMod val="7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2016</a:t>
            </a:r>
            <a:r>
              <a:rPr lang="es-AR" dirty="0">
                <a:solidFill>
                  <a:schemeClr val="tx2">
                    <a:lumMod val="7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 y </a:t>
            </a:r>
            <a:r>
              <a:rPr lang="es-AR" b="1" dirty="0">
                <a:solidFill>
                  <a:schemeClr val="tx2">
                    <a:lumMod val="7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2017 </a:t>
            </a:r>
            <a:r>
              <a:rPr lang="es-AR" dirty="0">
                <a:solidFill>
                  <a:schemeClr val="tx2">
                    <a:lumMod val="7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emprendimos varios </a:t>
            </a:r>
            <a:r>
              <a:rPr lang="es-AR" b="1" dirty="0">
                <a:solidFill>
                  <a:schemeClr val="tx2">
                    <a:lumMod val="7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cambios normativos</a:t>
            </a:r>
            <a:r>
              <a:rPr lang="es-AR" dirty="0">
                <a:solidFill>
                  <a:schemeClr val="tx2">
                    <a:lumMod val="7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 con el objetivo de </a:t>
            </a:r>
            <a:r>
              <a:rPr lang="es-AR" b="1" dirty="0">
                <a:solidFill>
                  <a:schemeClr val="tx2">
                    <a:lumMod val="7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simplificar</a:t>
            </a:r>
            <a:r>
              <a:rPr lang="es-AR" dirty="0">
                <a:solidFill>
                  <a:schemeClr val="tx2">
                    <a:lumMod val="7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, </a:t>
            </a:r>
            <a:r>
              <a:rPr lang="es-AR" b="1" dirty="0">
                <a:solidFill>
                  <a:schemeClr val="tx2">
                    <a:lumMod val="7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desburocratizar</a:t>
            </a:r>
            <a:r>
              <a:rPr lang="es-AR" dirty="0">
                <a:solidFill>
                  <a:schemeClr val="tx2">
                    <a:lumMod val="7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 y </a:t>
            </a:r>
            <a:r>
              <a:rPr lang="es-AR" b="1" dirty="0">
                <a:solidFill>
                  <a:schemeClr val="tx2">
                    <a:lumMod val="7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gestionar</a:t>
            </a:r>
            <a:r>
              <a:rPr lang="es-AR" dirty="0">
                <a:solidFill>
                  <a:schemeClr val="tx2">
                    <a:lumMod val="7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 con mayor </a:t>
            </a:r>
            <a:r>
              <a:rPr lang="es-AR" b="1" dirty="0">
                <a:solidFill>
                  <a:schemeClr val="tx2">
                    <a:lumMod val="7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celeridad</a:t>
            </a:r>
            <a:r>
              <a:rPr lang="es-AR" dirty="0">
                <a:solidFill>
                  <a:schemeClr val="tx2">
                    <a:lumMod val="7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. </a:t>
            </a:r>
            <a:endParaRPr lang="es-AR" b="1" dirty="0">
              <a:solidFill>
                <a:schemeClr val="tx2">
                  <a:lumMod val="7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6" name="CuadroTexto 55"/>
          <p:cNvSpPr txBox="1"/>
          <p:nvPr/>
        </p:nvSpPr>
        <p:spPr>
          <a:xfrm>
            <a:off x="1188015" y="5941518"/>
            <a:ext cx="24845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DESBLOQUEOS </a:t>
            </a:r>
          </a:p>
          <a:p>
            <a:pPr algn="ctr"/>
            <a:r>
              <a: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Se gestionan directamente ante Aduana </a:t>
            </a:r>
          </a:p>
        </p:txBody>
      </p:sp>
      <p:sp>
        <p:nvSpPr>
          <p:cNvPr id="58" name="CuadroTexto 57"/>
          <p:cNvSpPr txBox="1"/>
          <p:nvPr/>
        </p:nvSpPr>
        <p:spPr>
          <a:xfrm>
            <a:off x="8626365" y="1799602"/>
            <a:ext cx="348934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PLAZO ESPECIAL </a:t>
            </a:r>
          </a:p>
          <a:p>
            <a:pPr algn="ctr"/>
            <a:r>
              <a: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Se amplió a 10 años, pudiendo extenderse a 15 años en supuestos de contratos de Licitación Pública Internacional, que la contraparte sea el Estado o un ente estatal, o cuando el beneficiario final sea el Estado o un Ente estatal.</a:t>
            </a:r>
          </a:p>
        </p:txBody>
      </p:sp>
      <p:sp>
        <p:nvSpPr>
          <p:cNvPr id="61" name="CuadroTexto 60"/>
          <p:cNvSpPr txBox="1"/>
          <p:nvPr/>
        </p:nvSpPr>
        <p:spPr>
          <a:xfrm>
            <a:off x="4356563" y="3695301"/>
            <a:ext cx="39296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VIGENCIA CTIT (CERTIFICADO DE TIPIFICACIÓN DE IMPORTACIÓN TEMPORARIA)</a:t>
            </a:r>
          </a:p>
          <a:p>
            <a:pPr algn="ctr"/>
            <a:r>
              <a: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Vigencia de </a:t>
            </a:r>
            <a:r>
              <a:rPr lang="es-AR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rmala UI" panose="020B0502040204020203" pitchFamily="34" charset="0"/>
                <a:cs typeface="Nirmala UI" panose="020B0502040204020203" pitchFamily="34" charset="0"/>
              </a:rPr>
              <a:t>10</a:t>
            </a:r>
            <a:r>
              <a: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 años</a:t>
            </a:r>
          </a:p>
        </p:txBody>
      </p:sp>
      <p:sp>
        <p:nvSpPr>
          <p:cNvPr id="55" name="CuadroTexto 54"/>
          <p:cNvSpPr txBox="1"/>
          <p:nvPr/>
        </p:nvSpPr>
        <p:spPr>
          <a:xfrm>
            <a:off x="180526" y="2335970"/>
            <a:ext cx="391317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OTROS ORGANISMOS TÉCNICOS</a:t>
            </a:r>
          </a:p>
          <a:p>
            <a:pPr algn="ctr"/>
            <a:r>
              <a: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Se habilita a la Autoridad de Aplicación a designar a otros organismos especializados cuando el INTI no cumpla en los plazos</a:t>
            </a:r>
          </a:p>
        </p:txBody>
      </p:sp>
      <p:sp>
        <p:nvSpPr>
          <p:cNvPr id="60" name="CuadroTexto 59"/>
          <p:cNvSpPr txBox="1"/>
          <p:nvPr/>
        </p:nvSpPr>
        <p:spPr>
          <a:xfrm>
            <a:off x="4441100" y="2566907"/>
            <a:ext cx="3392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ARANCEL INTI</a:t>
            </a:r>
          </a:p>
          <a:p>
            <a:pPr algn="ctr"/>
            <a:r>
              <a: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Se abona ante la Secretaría de Comercio</a:t>
            </a:r>
          </a:p>
        </p:txBody>
      </p:sp>
      <p:sp>
        <p:nvSpPr>
          <p:cNvPr id="57" name="CuadroTexto 56"/>
          <p:cNvSpPr txBox="1"/>
          <p:nvPr/>
        </p:nvSpPr>
        <p:spPr>
          <a:xfrm>
            <a:off x="8685249" y="3510279"/>
            <a:ext cx="311179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TRANSFERENCIA DE LA MERCADERÍA</a:t>
            </a:r>
          </a:p>
          <a:p>
            <a:pPr algn="ctr"/>
            <a:r>
              <a: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Se autoriza por proceso productivo</a:t>
            </a:r>
          </a:p>
          <a:p>
            <a:pPr algn="ctr"/>
            <a:r>
              <a: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Acreditación de imposibilidad de cumplimiento solo en los casos de transferencia previo a su perfeccionamiento industrial</a:t>
            </a:r>
          </a:p>
        </p:txBody>
      </p:sp>
      <p:sp>
        <p:nvSpPr>
          <p:cNvPr id="54" name="CuadroTexto 53"/>
          <p:cNvSpPr txBox="1"/>
          <p:nvPr/>
        </p:nvSpPr>
        <p:spPr>
          <a:xfrm>
            <a:off x="4457096" y="5381450"/>
            <a:ext cx="373987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SOLICITUD PRÓRROGA / EXTENSIÓN PLAZOS </a:t>
            </a:r>
          </a:p>
          <a:p>
            <a:pPr algn="ctr"/>
            <a:r>
              <a: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Se estandarizaron los requisitos de presentación, permitiendo su carga mediante el ingreso a la página web del Ministerio</a:t>
            </a:r>
          </a:p>
        </p:txBody>
      </p:sp>
      <p:sp>
        <p:nvSpPr>
          <p:cNvPr id="59" name="CuadroTexto 58"/>
          <p:cNvSpPr txBox="1"/>
          <p:nvPr/>
        </p:nvSpPr>
        <p:spPr>
          <a:xfrm>
            <a:off x="198410" y="3676513"/>
            <a:ext cx="36470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INFORME TÉCNICO PRELIMINAR</a:t>
            </a:r>
          </a:p>
          <a:p>
            <a:pPr algn="ctr"/>
            <a:r>
              <a: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Lo autoriza directamente la Dirección de Exportaciones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343352" y="4768608"/>
            <a:ext cx="339139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PENALIDADES</a:t>
            </a:r>
          </a:p>
          <a:p>
            <a:pPr algn="ctr"/>
            <a:r>
              <a: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Se mantiene el monto mínimo y establece para los casos de plazo especial un monto máximo de 72% del valor de la mercadería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8691329" y="5129581"/>
            <a:ext cx="33594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IDENTIDAD DE LA MERCADERÍA EN LA TRANSFERENCIA </a:t>
            </a:r>
          </a:p>
          <a:p>
            <a:pPr algn="ctr"/>
            <a:r>
              <a: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Se exige que el cesionario cuente con su CTIT, pero no que se preserve la identidad del insumo importado temporariamente para acceder a la transferencia. 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37453">
            <a:off x="4047564" y="5513763"/>
            <a:ext cx="555074" cy="555074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8745" y="3510279"/>
            <a:ext cx="505501" cy="50550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94975">
            <a:off x="-15435" y="4786774"/>
            <a:ext cx="759152" cy="765404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7089" y="2321205"/>
            <a:ext cx="645870" cy="645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332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7"/>
          <p:cNvSpPr txBox="1"/>
          <p:nvPr/>
        </p:nvSpPr>
        <p:spPr>
          <a:xfrm>
            <a:off x="5685579" y="1740616"/>
            <a:ext cx="3378094" cy="434574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s-AR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/>
            </a:lvl1pPr>
            <a:lvl2pPr marL="114300" lvl="1"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 algn="ctr">
              <a:buNone/>
            </a:pPr>
            <a:endParaRPr lang="es-AR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166425" y="144057"/>
            <a:ext cx="332588" cy="365125"/>
          </a:xfrm>
        </p:spPr>
        <p:txBody>
          <a:bodyPr/>
          <a:lstStyle/>
          <a:p>
            <a:fld id="{E24668FE-6112-4BC2-96C0-214AAA9B22F0}" type="slidenum">
              <a:rPr lang="es-AR" sz="1400" smtClean="0">
                <a:solidFill>
                  <a:schemeClr val="tx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6</a:t>
            </a:fld>
            <a:endParaRPr lang="es-AR" sz="1400" dirty="0">
              <a:solidFill>
                <a:schemeClr val="tx1"/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499013" y="455923"/>
            <a:ext cx="328808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800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IMPORTACIÓN </a:t>
            </a:r>
          </a:p>
          <a:p>
            <a:r>
              <a:rPr lang="es-AR" sz="2800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TEMPORAL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9612331" y="61446"/>
            <a:ext cx="25796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latin typeface="Nirmala UI" panose="020B0502040204020203" pitchFamily="34" charset="0"/>
                <a:cs typeface="Nirmala UI" panose="020B0502040204020203" pitchFamily="34" charset="0"/>
              </a:rPr>
              <a:t>DIRECCIÓN DE EXPORTACIONES</a:t>
            </a:r>
          </a:p>
        </p:txBody>
      </p:sp>
      <p:cxnSp>
        <p:nvCxnSpPr>
          <p:cNvPr id="6" name="Conector recto 5"/>
          <p:cNvCxnSpPr/>
          <p:nvPr/>
        </p:nvCxnSpPr>
        <p:spPr>
          <a:xfrm>
            <a:off x="499013" y="509182"/>
            <a:ext cx="0" cy="873051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>
            <a:off x="4633269" y="4899048"/>
            <a:ext cx="354064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upo 6"/>
          <p:cNvGrpSpPr/>
          <p:nvPr/>
        </p:nvGrpSpPr>
        <p:grpSpPr>
          <a:xfrm>
            <a:off x="3021981" y="3037997"/>
            <a:ext cx="6590346" cy="1508105"/>
            <a:chOff x="4299208" y="4858157"/>
            <a:chExt cx="6023621" cy="1508105"/>
          </a:xfrm>
        </p:grpSpPr>
        <p:sp>
          <p:nvSpPr>
            <p:cNvPr id="38" name="CuadroTexto 37"/>
            <p:cNvSpPr txBox="1"/>
            <p:nvPr/>
          </p:nvSpPr>
          <p:spPr>
            <a:xfrm>
              <a:off x="4741531" y="4858157"/>
              <a:ext cx="5581298" cy="15081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1600" b="1" dirty="0">
                  <a:solidFill>
                    <a:srgbClr val="0091D1"/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   </a:t>
              </a:r>
              <a:r>
                <a:rPr lang="es-AR" b="1" dirty="0">
                  <a:solidFill>
                    <a:srgbClr val="0091D1"/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USUARIO NO DIRECTO</a:t>
              </a:r>
            </a:p>
            <a:p>
              <a:pPr algn="ctr"/>
              <a:endParaRPr lang="es-AR" b="1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r>
                <a:rPr lang="es-E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Documenta la D.S.I.T., asume la responsabilidad del cumplimiento hasta su cancelación. </a:t>
              </a:r>
              <a:r>
                <a:rPr lang="es-E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No realiza proceso industrial </a:t>
              </a:r>
              <a:r>
                <a:rPr lang="es-E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, sino que la entrega a un tercero para que lo ejecute, exporta la mercadería directamente o mediante un tercero por cuenta y orden de él.</a:t>
              </a:r>
            </a:p>
          </p:txBody>
        </p:sp>
        <p:sp>
          <p:nvSpPr>
            <p:cNvPr id="48" name="Triángulo isósceles 47"/>
            <p:cNvSpPr/>
            <p:nvPr/>
          </p:nvSpPr>
          <p:spPr>
            <a:xfrm rot="5400000">
              <a:off x="4289365" y="5453414"/>
              <a:ext cx="154960" cy="135274"/>
            </a:xfrm>
            <a:prstGeom prst="triangle">
              <a:avLst/>
            </a:prstGeom>
            <a:solidFill>
              <a:srgbClr val="28AE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grpSp>
        <p:nvGrpSpPr>
          <p:cNvPr id="3" name="Grupo 2"/>
          <p:cNvGrpSpPr/>
          <p:nvPr/>
        </p:nvGrpSpPr>
        <p:grpSpPr>
          <a:xfrm>
            <a:off x="3021981" y="1523670"/>
            <a:ext cx="6611517" cy="1846659"/>
            <a:chOff x="5927360" y="1365600"/>
            <a:chExt cx="6611517" cy="1846659"/>
          </a:xfrm>
        </p:grpSpPr>
        <p:sp>
          <p:nvSpPr>
            <p:cNvPr id="40" name="CuadroTexto 39"/>
            <p:cNvSpPr txBox="1"/>
            <p:nvPr/>
          </p:nvSpPr>
          <p:spPr>
            <a:xfrm>
              <a:off x="6350728" y="1365600"/>
              <a:ext cx="6188149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b="1" dirty="0">
                  <a:solidFill>
                    <a:srgbClr val="0091D1"/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USUARIO DIRECTO</a:t>
              </a:r>
            </a:p>
            <a:p>
              <a:pPr algn="ctr"/>
              <a:endParaRPr lang="es-AR" b="1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r>
                <a:rPr lang="es-A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Documenta la D.S.I.T., asume la responsabilidad del cumplimiento hasta su cancelación, </a:t>
              </a:r>
              <a:r>
                <a:rPr lang="es-A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efectúa el perfeccionamiento industrial </a:t>
              </a:r>
              <a:r>
                <a:rPr lang="es-A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irmala UI" panose="020B0502040204020203" pitchFamily="34" charset="0"/>
                  <a:cs typeface="Nirmala UI" panose="020B0502040204020203" pitchFamily="34" charset="0"/>
                </a:rPr>
                <a:t>y exporta directamente o mediante un tercero por cuenta y orden.</a:t>
              </a:r>
            </a:p>
            <a:p>
              <a:endPara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endPara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endParaRPr>
            </a:p>
            <a:p>
              <a:endParaRPr lang="es-A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endParaRPr>
            </a:p>
          </p:txBody>
        </p:sp>
        <p:sp>
          <p:nvSpPr>
            <p:cNvPr id="43" name="Triángulo isósceles 42"/>
            <p:cNvSpPr/>
            <p:nvPr/>
          </p:nvSpPr>
          <p:spPr>
            <a:xfrm rot="5400000">
              <a:off x="5905432" y="1949482"/>
              <a:ext cx="179130" cy="135274"/>
            </a:xfrm>
            <a:prstGeom prst="triangle">
              <a:avLst/>
            </a:prstGeom>
            <a:solidFill>
              <a:srgbClr val="28AE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pic>
        <p:nvPicPr>
          <p:cNvPr id="32" name="Picture 6" descr="https://d30y9cdsu7xlg0.cloudfront.net/png/122460-200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216054" y="1637328"/>
            <a:ext cx="1075723" cy="1075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3543863" y="5070354"/>
            <a:ext cx="6096000" cy="166199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-La autorización tendrá una vigencia de </a:t>
            </a:r>
            <a:r>
              <a:rPr lang="es-E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5 años</a:t>
            </a:r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, debiendo el usuario ratificar su condición mediante DDJJ ante la Autoridad de Aplicación.</a:t>
            </a:r>
          </a:p>
          <a:p>
            <a:r>
              <a:rPr lang="es-E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-Si cambia su condición deberá solicitar la actualización</a:t>
            </a:r>
          </a:p>
          <a:p>
            <a:r>
              <a:rPr lang="es-A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-Una vez que se obtenga la autorización de Usuario No directo, deberán presentarla ante la DGA.</a:t>
            </a:r>
          </a:p>
          <a:p>
            <a:endParaRPr lang="es-ES" sz="1400" dirty="0">
              <a:latin typeface="Nirmala UI" pitchFamily="34" charset="0"/>
              <a:cs typeface="Nirmala UI" pitchFamily="34" charset="0"/>
            </a:endParaRPr>
          </a:p>
          <a:p>
            <a:endParaRPr lang="es-ES" dirty="0"/>
          </a:p>
        </p:txBody>
      </p:sp>
      <p:sp>
        <p:nvSpPr>
          <p:cNvPr id="16" name="Triángulo isósceles 47"/>
          <p:cNvSpPr/>
          <p:nvPr/>
        </p:nvSpPr>
        <p:spPr>
          <a:xfrm rot="5400000">
            <a:off x="3018502" y="5183836"/>
            <a:ext cx="154960" cy="148001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30984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7"/>
          <p:cNvSpPr txBox="1"/>
          <p:nvPr/>
        </p:nvSpPr>
        <p:spPr>
          <a:xfrm>
            <a:off x="5685579" y="1740616"/>
            <a:ext cx="3378094" cy="434574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s-AR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/>
            </a:lvl1pPr>
            <a:lvl2pPr marL="114300" lvl="1"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 algn="ctr">
              <a:buNone/>
            </a:pPr>
            <a:endParaRPr lang="es-AR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166425" y="144057"/>
            <a:ext cx="332588" cy="365125"/>
          </a:xfrm>
        </p:spPr>
        <p:txBody>
          <a:bodyPr/>
          <a:lstStyle/>
          <a:p>
            <a:fld id="{E24668FE-6112-4BC2-96C0-214AAA9B22F0}" type="slidenum">
              <a:rPr lang="es-AR" sz="1400" smtClean="0">
                <a:solidFill>
                  <a:schemeClr val="tx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7</a:t>
            </a:fld>
            <a:endParaRPr lang="es-AR" sz="1400" dirty="0">
              <a:solidFill>
                <a:schemeClr val="tx1"/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499013" y="455923"/>
            <a:ext cx="328808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800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IMPORTACIÓN </a:t>
            </a:r>
          </a:p>
          <a:p>
            <a:r>
              <a:rPr lang="es-AR" sz="2800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TEMPORAL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9247623" y="232183"/>
            <a:ext cx="25796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latin typeface="Nirmala UI" panose="020B0502040204020203" pitchFamily="34" charset="0"/>
                <a:cs typeface="Nirmala UI" panose="020B0502040204020203" pitchFamily="34" charset="0"/>
              </a:rPr>
              <a:t>DIRECCIÓN DE EXPORTACIONES</a:t>
            </a:r>
          </a:p>
        </p:txBody>
      </p:sp>
      <p:cxnSp>
        <p:nvCxnSpPr>
          <p:cNvPr id="6" name="Conector recto 5"/>
          <p:cNvCxnSpPr/>
          <p:nvPr/>
        </p:nvCxnSpPr>
        <p:spPr>
          <a:xfrm>
            <a:off x="499013" y="509182"/>
            <a:ext cx="0" cy="873051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>
            <a:off x="600501" y="6032061"/>
            <a:ext cx="1074078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/>
          <p:cNvSpPr txBox="1"/>
          <p:nvPr/>
        </p:nvSpPr>
        <p:spPr>
          <a:xfrm>
            <a:off x="1872316" y="1533454"/>
            <a:ext cx="79671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b="1" u="sng" dirty="0">
                <a:solidFill>
                  <a:srgbClr val="0091D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Tramitación CTIT</a:t>
            </a:r>
          </a:p>
          <a:p>
            <a:endParaRPr lang="es-ES" sz="16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Para su tramitación será necesaria: </a:t>
            </a:r>
          </a:p>
          <a:p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	</a:t>
            </a:r>
          </a:p>
          <a:p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	ALTA DE USUARIO en el Sistema de Gestión ITP/CTIT. </a:t>
            </a:r>
          </a:p>
          <a:p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	PRESENTACIÓN de la Solicitud de CTIT ante la Secretaría o vía TAD 	(trámite 	a distancia).</a:t>
            </a:r>
          </a:p>
          <a:p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	ANÁLISIS de la misma por parte de los técnicos de la Secretaría.</a:t>
            </a:r>
          </a:p>
          <a:p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	EVALUACIÓN del INTI u otro auditor (universidades técnicas)</a:t>
            </a:r>
          </a:p>
          <a:p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	EMISIÓN del CTIT.</a:t>
            </a:r>
          </a:p>
          <a:p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	INTERVENCIÓN DE LA DIRECCIÓN GENERAL DE ASUNTOS 	JURÍDICOS.</a:t>
            </a:r>
          </a:p>
          <a:p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	FIRMA DEL CTIT.</a:t>
            </a:r>
          </a:p>
          <a:p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	ENTREGA DEL CTIT A LA EMPRESA.</a:t>
            </a:r>
          </a:p>
          <a:p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	REGISTRO DEL CTIT EN EL S.I.M. (SISTEMA INFORMÁTICO MALVINA).</a:t>
            </a:r>
          </a:p>
          <a:p>
            <a:endParaRPr lang="es-AR" sz="12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endParaRPr lang="es-AR" sz="12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endParaRPr lang="es-AR" sz="12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5" name="Triángulo isósceles 42"/>
          <p:cNvSpPr/>
          <p:nvPr/>
        </p:nvSpPr>
        <p:spPr>
          <a:xfrm rot="5400000">
            <a:off x="2627057" y="5231526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16" name="Triángulo isósceles 42"/>
          <p:cNvSpPr/>
          <p:nvPr/>
        </p:nvSpPr>
        <p:spPr>
          <a:xfrm rot="5400000">
            <a:off x="2627057" y="4985179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17" name="Triángulo isósceles 42"/>
          <p:cNvSpPr/>
          <p:nvPr/>
        </p:nvSpPr>
        <p:spPr>
          <a:xfrm rot="5400000">
            <a:off x="2627057" y="4712810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18" name="Triángulo isósceles 42"/>
          <p:cNvSpPr/>
          <p:nvPr/>
        </p:nvSpPr>
        <p:spPr>
          <a:xfrm rot="5400000">
            <a:off x="2627057" y="4249369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19" name="Triángulo isósceles 42"/>
          <p:cNvSpPr/>
          <p:nvPr/>
        </p:nvSpPr>
        <p:spPr>
          <a:xfrm rot="5400000">
            <a:off x="2627057" y="4004296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20" name="Triángulo isósceles 42"/>
          <p:cNvSpPr/>
          <p:nvPr/>
        </p:nvSpPr>
        <p:spPr>
          <a:xfrm rot="5400000">
            <a:off x="2627057" y="3759223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21" name="Triángulo isósceles 42"/>
          <p:cNvSpPr/>
          <p:nvPr/>
        </p:nvSpPr>
        <p:spPr>
          <a:xfrm rot="5400000">
            <a:off x="2627057" y="3514150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22" name="Triángulo isósceles 42"/>
          <p:cNvSpPr/>
          <p:nvPr/>
        </p:nvSpPr>
        <p:spPr>
          <a:xfrm rot="5400000">
            <a:off x="2627057" y="3051114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23" name="Triángulo isósceles 42"/>
          <p:cNvSpPr/>
          <p:nvPr/>
        </p:nvSpPr>
        <p:spPr>
          <a:xfrm rot="5400000">
            <a:off x="2627057" y="2794074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pic>
        <p:nvPicPr>
          <p:cNvPr id="24" name="Picture 4" descr="https://d30y9cdsu7xlg0.cloudfront.net/png/385189-200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0326" y="1543276"/>
            <a:ext cx="1127297" cy="1127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0091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7"/>
          <p:cNvSpPr txBox="1"/>
          <p:nvPr/>
        </p:nvSpPr>
        <p:spPr>
          <a:xfrm>
            <a:off x="5685579" y="1740616"/>
            <a:ext cx="3378094" cy="434574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s-AR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/>
            </a:lvl1pPr>
            <a:lvl2pPr marL="114300" lvl="1"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 algn="ctr">
              <a:buNone/>
            </a:pPr>
            <a:endParaRPr lang="es-AR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166425" y="144057"/>
            <a:ext cx="332588" cy="365125"/>
          </a:xfrm>
        </p:spPr>
        <p:txBody>
          <a:bodyPr/>
          <a:lstStyle/>
          <a:p>
            <a:fld id="{E24668FE-6112-4BC2-96C0-214AAA9B22F0}" type="slidenum">
              <a:rPr lang="es-AR" sz="1400" smtClean="0">
                <a:solidFill>
                  <a:schemeClr val="tx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8</a:t>
            </a:fld>
            <a:endParaRPr lang="es-AR" sz="1400" dirty="0">
              <a:solidFill>
                <a:schemeClr val="tx1"/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499013" y="455923"/>
            <a:ext cx="490070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800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DECLARACIÓN JURADA</a:t>
            </a:r>
          </a:p>
          <a:p>
            <a:r>
              <a:rPr lang="es-AR" sz="2800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INSUMO - PRODUCTO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9247623" y="232183"/>
            <a:ext cx="25796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latin typeface="Nirmala UI" panose="020B0502040204020203" pitchFamily="34" charset="0"/>
                <a:cs typeface="Nirmala UI" panose="020B0502040204020203" pitchFamily="34" charset="0"/>
              </a:rPr>
              <a:t>DIRECCIÓN DE EXPORTACIONES</a:t>
            </a:r>
          </a:p>
        </p:txBody>
      </p:sp>
      <p:cxnSp>
        <p:nvCxnSpPr>
          <p:cNvPr id="6" name="Conector recto 5"/>
          <p:cNvCxnSpPr/>
          <p:nvPr/>
        </p:nvCxnSpPr>
        <p:spPr>
          <a:xfrm>
            <a:off x="499013" y="509182"/>
            <a:ext cx="0" cy="873051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>
            <a:off x="600501" y="6032061"/>
            <a:ext cx="1074078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/>
          <p:cNvSpPr txBox="1"/>
          <p:nvPr/>
        </p:nvSpPr>
        <p:spPr>
          <a:xfrm>
            <a:off x="941696" y="1543276"/>
            <a:ext cx="10140286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6088" lvl="1">
              <a:defRPr/>
            </a:pPr>
            <a:r>
              <a:rPr lang="es-ES" kern="0" dirty="0">
                <a:solidFill>
                  <a:schemeClr val="bg1">
                    <a:lumMod val="50000"/>
                  </a:schemeClr>
                </a:solidFill>
                <a:latin typeface="Nirmala UI" pitchFamily="34" charset="0"/>
                <a:cs typeface="Nirmala UI" pitchFamily="34" charset="0"/>
              </a:rPr>
              <a:t>			</a:t>
            </a:r>
            <a:r>
              <a:rPr lang="es-E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Ingresar al Sistema de Gestión mediante el link:</a:t>
            </a:r>
          </a:p>
          <a:p>
            <a:pPr marL="446088" lvl="1">
              <a:defRPr/>
            </a:pPr>
            <a:r>
              <a:rPr lang="es-ES" sz="1600" kern="0" dirty="0">
                <a:solidFill>
                  <a:schemeClr val="bg1">
                    <a:lumMod val="50000"/>
                  </a:schemeClr>
                </a:solidFill>
                <a:latin typeface="Nirmala UI" pitchFamily="34" charset="0"/>
                <a:cs typeface="Nirmala UI" pitchFamily="34" charset="0"/>
              </a:rPr>
              <a:t>			</a:t>
            </a:r>
            <a:r>
              <a:rPr lang="es-ES_tradnl" sz="1600" kern="0" spc="146" dirty="0">
                <a:solidFill>
                  <a:srgbClr val="0091D1"/>
                </a:solidFill>
                <a:latin typeface="Nirmala UI" pitchFamily="34" charset="0"/>
                <a:cs typeface="Nirmala UI" pitchFamily="34" charset="0"/>
                <a:hlinkClick r:id="rId2"/>
              </a:rPr>
              <a:t>http://www.comercio.gov.ar/ctit/</a:t>
            </a:r>
            <a:endParaRPr lang="es-ES_tradnl" sz="1600" kern="0" spc="146" dirty="0">
              <a:solidFill>
                <a:srgbClr val="0091D1"/>
              </a:solidFill>
              <a:latin typeface="Nirmala UI" pitchFamily="34" charset="0"/>
              <a:cs typeface="Nirmala UI" pitchFamily="34" charset="0"/>
            </a:endParaRPr>
          </a:p>
          <a:p>
            <a:pPr marL="446088" lvl="1">
              <a:defRPr/>
            </a:pPr>
            <a:endParaRPr lang="es-ES" kern="0" dirty="0">
              <a:solidFill>
                <a:schemeClr val="bg1">
                  <a:lumMod val="50000"/>
                </a:schemeClr>
              </a:solidFill>
              <a:latin typeface="Nirmala UI" pitchFamily="34" charset="0"/>
              <a:cs typeface="Nirmala UI" pitchFamily="34" charset="0"/>
            </a:endParaRPr>
          </a:p>
          <a:p>
            <a:pPr marL="0" lvl="1">
              <a:defRPr/>
            </a:pPr>
            <a:endParaRPr lang="es-ES" kern="0" dirty="0">
              <a:solidFill>
                <a:srgbClr val="00B0F0"/>
              </a:solidFill>
              <a:latin typeface="Nirmala UI" pitchFamily="34" charset="0"/>
              <a:cs typeface="Nirmala UI" pitchFamily="34" charset="0"/>
              <a:sym typeface="Wingdings" panose="05000000000000000000" pitchFamily="2" charset="2"/>
            </a:endParaRPr>
          </a:p>
          <a:p>
            <a:pPr marL="0" lvl="1" algn="just">
              <a:defRPr/>
            </a:pPr>
            <a:r>
              <a:rPr lang="es-AR" sz="1600" b="1" kern="0" dirty="0">
                <a:solidFill>
                  <a:srgbClr val="0091D1"/>
                </a:solidFill>
                <a:latin typeface="Nirmala UI" pitchFamily="34" charset="0"/>
                <a:cs typeface="Nirmala UI" pitchFamily="34" charset="0"/>
              </a:rPr>
              <a:t>NCM: </a:t>
            </a:r>
            <a:r>
              <a:rPr lang="es-AR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Posición arancelaria a 8 dígitos, acorde a los insumos y productos declarados.</a:t>
            </a:r>
          </a:p>
          <a:p>
            <a:pPr marL="0" lvl="1" algn="just">
              <a:defRPr/>
            </a:pPr>
            <a:endParaRPr lang="es-AR" sz="2000" b="1" u="sng" kern="0" dirty="0">
              <a:solidFill>
                <a:sysClr val="windowText" lastClr="000000"/>
              </a:solidFill>
              <a:latin typeface="Nirmala UI" pitchFamily="34" charset="0"/>
              <a:cs typeface="Nirmala UI" pitchFamily="34" charset="0"/>
            </a:endParaRPr>
          </a:p>
          <a:p>
            <a:pPr marL="0" lvl="1" algn="just">
              <a:defRPr/>
            </a:pPr>
            <a:r>
              <a:rPr lang="es-AR" b="1" kern="0" dirty="0">
                <a:solidFill>
                  <a:srgbClr val="0091D1"/>
                </a:solidFill>
                <a:latin typeface="Nirmala UI" pitchFamily="34" charset="0"/>
                <a:cs typeface="Nirmala UI" pitchFamily="34" charset="0"/>
              </a:rPr>
              <a:t>Descripción: </a:t>
            </a:r>
          </a:p>
          <a:p>
            <a:pPr marL="1646237" lvl="3" indent="-285750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s-AR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Tanto productos como insumos, perfectamente </a:t>
            </a:r>
            <a:r>
              <a:rPr lang="es-AR" sz="16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distinguibles entre si.</a:t>
            </a:r>
          </a:p>
          <a:p>
            <a:pPr marL="1646237" lvl="3" indent="-285750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s-AR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No palabras en idioma extranjero.</a:t>
            </a:r>
          </a:p>
          <a:p>
            <a:pPr marL="1646237" lvl="3" indent="-285750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s-AR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Unidades de medida </a:t>
            </a:r>
            <a:r>
              <a:rPr lang="es-AR" sz="16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únicamente</a:t>
            </a:r>
            <a:r>
              <a:rPr lang="es-AR" sz="1600" b="1" kern="0" dirty="0">
                <a:solidFill>
                  <a:srgbClr val="00B0F0"/>
                </a:solidFill>
                <a:latin typeface="Nirmala UI" pitchFamily="34" charset="0"/>
                <a:cs typeface="Nirmala UI" pitchFamily="34" charset="0"/>
              </a:rPr>
              <a:t> </a:t>
            </a:r>
            <a:r>
              <a:rPr lang="es-AR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del</a:t>
            </a:r>
            <a:r>
              <a:rPr lang="es-AR" sz="1600" kern="0" dirty="0">
                <a:solidFill>
                  <a:schemeClr val="bg1">
                    <a:lumMod val="50000"/>
                  </a:schemeClr>
                </a:solidFill>
                <a:latin typeface="Nirmala UI" pitchFamily="34" charset="0"/>
                <a:cs typeface="Nirmala UI" pitchFamily="34" charset="0"/>
              </a:rPr>
              <a:t> </a:t>
            </a:r>
            <a:r>
              <a:rPr lang="es-AR" sz="16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SIMELA</a:t>
            </a:r>
            <a:r>
              <a:rPr lang="es-AR" sz="1600" kern="0" dirty="0">
                <a:solidFill>
                  <a:schemeClr val="bg1">
                    <a:lumMod val="50000"/>
                  </a:schemeClr>
                </a:solidFill>
                <a:latin typeface="Nirmala UI" pitchFamily="34" charset="0"/>
                <a:cs typeface="Nirmala UI" pitchFamily="34" charset="0"/>
              </a:rPr>
              <a:t> </a:t>
            </a:r>
            <a:r>
              <a:rPr lang="es-AR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( Ley 19.511).</a:t>
            </a:r>
          </a:p>
          <a:p>
            <a:pPr marL="1646237" lvl="3" indent="-285750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s-AR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No abreviaturas.</a:t>
            </a:r>
          </a:p>
          <a:p>
            <a:pPr marL="1646237" lvl="3" indent="-285750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s-AR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No marcas comerciales ni códigos internos de la empresa (solo al final y entre paréntesis)</a:t>
            </a:r>
          </a:p>
          <a:p>
            <a:pPr marL="0" lvl="1" algn="just">
              <a:defRPr/>
            </a:pPr>
            <a:endParaRPr lang="es-AR" b="1" kern="0" dirty="0">
              <a:solidFill>
                <a:srgbClr val="00B0F0"/>
              </a:solidFill>
              <a:latin typeface="Nirmala UI" pitchFamily="34" charset="0"/>
              <a:cs typeface="Nirmala UI" pitchFamily="34" charset="0"/>
            </a:endParaRPr>
          </a:p>
          <a:p>
            <a:pPr marL="0" lvl="1" algn="just">
              <a:defRPr/>
            </a:pPr>
            <a:r>
              <a:rPr lang="es-AR" sz="1600" b="1" kern="0" dirty="0">
                <a:solidFill>
                  <a:srgbClr val="0091D1"/>
                </a:solidFill>
                <a:latin typeface="Nirmala UI" pitchFamily="34" charset="0"/>
                <a:cs typeface="Nirmala UI" pitchFamily="34" charset="0"/>
              </a:rPr>
              <a:t>Valor CIF / FOB</a:t>
            </a:r>
          </a:p>
          <a:p>
            <a:pPr marL="0" lvl="1" algn="just">
              <a:defRPr/>
            </a:pPr>
            <a:endParaRPr lang="es-AR" b="1" kern="0" dirty="0">
              <a:solidFill>
                <a:srgbClr val="0091D1"/>
              </a:solidFill>
              <a:latin typeface="Nirmala UI" pitchFamily="34" charset="0"/>
              <a:cs typeface="Nirmala UI" pitchFamily="34" charset="0"/>
            </a:endParaRPr>
          </a:p>
          <a:p>
            <a:pPr marL="0" lvl="1" algn="just">
              <a:defRPr/>
            </a:pPr>
            <a:r>
              <a:rPr lang="es-AR" sz="1600" b="1" kern="0" dirty="0">
                <a:solidFill>
                  <a:srgbClr val="0091D1"/>
                </a:solidFill>
                <a:latin typeface="Nirmala UI" pitchFamily="34" charset="0"/>
                <a:cs typeface="Nirmala UI" pitchFamily="34" charset="0"/>
              </a:rPr>
              <a:t>País de origen / destino</a:t>
            </a:r>
          </a:p>
          <a:p>
            <a:endParaRPr lang="es-AR" sz="12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endParaRPr lang="es-AR" sz="12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endParaRPr lang="es-AR" sz="12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1" name="Triángulo isósceles 42"/>
          <p:cNvSpPr/>
          <p:nvPr/>
        </p:nvSpPr>
        <p:spPr>
          <a:xfrm rot="5400000">
            <a:off x="3524474" y="1665374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pic>
        <p:nvPicPr>
          <p:cNvPr id="25" name="Picture 2" descr="https://d30y9cdsu7xlg0.cloudfront.net/png/145055-200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307" y="683236"/>
            <a:ext cx="1149675" cy="11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8211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7"/>
          <p:cNvSpPr txBox="1"/>
          <p:nvPr/>
        </p:nvSpPr>
        <p:spPr>
          <a:xfrm>
            <a:off x="5685579" y="1740616"/>
            <a:ext cx="3378094" cy="434574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s-AR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/>
            </a:lvl1pPr>
            <a:lvl2pPr marL="114300" lvl="1"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 algn="ctr">
              <a:buNone/>
            </a:pPr>
            <a:endParaRPr lang="es-AR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166425" y="144057"/>
            <a:ext cx="332588" cy="365125"/>
          </a:xfrm>
        </p:spPr>
        <p:txBody>
          <a:bodyPr/>
          <a:lstStyle/>
          <a:p>
            <a:fld id="{E24668FE-6112-4BC2-96C0-214AAA9B22F0}" type="slidenum">
              <a:rPr lang="es-AR" sz="1400" smtClean="0">
                <a:solidFill>
                  <a:schemeClr val="tx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9</a:t>
            </a:fld>
            <a:endParaRPr lang="es-AR" sz="1400" dirty="0">
              <a:solidFill>
                <a:schemeClr val="tx1"/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499013" y="455923"/>
            <a:ext cx="12538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800" b="1" spc="300" dirty="0">
                <a:solidFill>
                  <a:schemeClr val="accent1">
                    <a:lumMod val="50000"/>
                  </a:schemeClr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I.T.P.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9247623" y="232183"/>
            <a:ext cx="25796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latin typeface="Nirmala UI" panose="020B0502040204020203" pitchFamily="34" charset="0"/>
                <a:cs typeface="Nirmala UI" panose="020B0502040204020203" pitchFamily="34" charset="0"/>
              </a:rPr>
              <a:t>DIRECCIÓN DE EXPORTACIONES</a:t>
            </a:r>
          </a:p>
        </p:txBody>
      </p:sp>
      <p:cxnSp>
        <p:nvCxnSpPr>
          <p:cNvPr id="6" name="Conector recto 5"/>
          <p:cNvCxnSpPr/>
          <p:nvPr/>
        </p:nvCxnSpPr>
        <p:spPr>
          <a:xfrm>
            <a:off x="499013" y="509182"/>
            <a:ext cx="0" cy="873051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>
            <a:off x="600501" y="6032061"/>
            <a:ext cx="1074078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/>
          <p:cNvSpPr txBox="1"/>
          <p:nvPr/>
        </p:nvSpPr>
        <p:spPr>
          <a:xfrm>
            <a:off x="941696" y="1543276"/>
            <a:ext cx="10140286" cy="4311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1400" kern="0" dirty="0">
                <a:solidFill>
                  <a:schemeClr val="bg1">
                    <a:lumMod val="50000"/>
                  </a:schemeClr>
                </a:solidFill>
                <a:latin typeface="Nirmala UI" pitchFamily="34" charset="0"/>
                <a:cs typeface="Nirmala UI" pitchFamily="34" charset="0"/>
              </a:rPr>
              <a:t>	</a:t>
            </a:r>
            <a:endParaRPr lang="es-AR" sz="1600" kern="0" dirty="0">
              <a:solidFill>
                <a:schemeClr val="bg1">
                  <a:lumMod val="50000"/>
                </a:schemeClr>
              </a:solidFill>
              <a:latin typeface="Nirmala UI" pitchFamily="34" charset="0"/>
              <a:cs typeface="Nirmala UI" pitchFamily="34" charset="0"/>
            </a:endParaRPr>
          </a:p>
          <a:p>
            <a:pPr lvl="0">
              <a:defRPr/>
            </a:pPr>
            <a:r>
              <a:rPr lang="es-AR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El certificado de I.T.P., permite el</a:t>
            </a:r>
            <a:r>
              <a:rPr lang="es-AR" sz="1600" kern="0" dirty="0">
                <a:solidFill>
                  <a:schemeClr val="bg1">
                    <a:lumMod val="50000"/>
                  </a:schemeClr>
                </a:solidFill>
                <a:latin typeface="Nirmala UI" pitchFamily="34" charset="0"/>
                <a:cs typeface="Nirmala UI" pitchFamily="34" charset="0"/>
              </a:rPr>
              <a:t> </a:t>
            </a:r>
            <a:r>
              <a:rPr lang="es-AR" sz="16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ingreso de los insumos</a:t>
            </a:r>
            <a:r>
              <a:rPr lang="es-AR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, pero </a:t>
            </a:r>
            <a:r>
              <a:rPr lang="es-AR" sz="16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no la exportación </a:t>
            </a:r>
            <a:r>
              <a:rPr lang="es-AR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</a:rPr>
              <a:t>del producto, es una instancia intermedia hasta tanto esté conforme la emisión del C.T.I.T. </a:t>
            </a:r>
          </a:p>
          <a:p>
            <a:pPr lvl="0">
              <a:defRPr/>
            </a:pPr>
            <a:endParaRPr lang="es-AR" sz="1600" kern="0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</a:endParaRPr>
          </a:p>
          <a:p>
            <a:pPr lvl="0">
              <a:defRPr/>
            </a:pPr>
            <a:endParaRPr lang="es-AR" sz="1600" kern="0" dirty="0">
              <a:solidFill>
                <a:schemeClr val="tx1">
                  <a:lumMod val="75000"/>
                  <a:lumOff val="25000"/>
                </a:schemeClr>
              </a:solidFill>
              <a:latin typeface="Nirmala UI" pitchFamily="34" charset="0"/>
              <a:cs typeface="Nirmala UI" pitchFamily="34" charset="0"/>
            </a:endParaRPr>
          </a:p>
          <a:p>
            <a:pPr lvl="0">
              <a:defRPr/>
            </a:pPr>
            <a:endParaRPr lang="es-ES" sz="1600" kern="0" dirty="0">
              <a:solidFill>
                <a:schemeClr val="bg1">
                  <a:lumMod val="50000"/>
                </a:schemeClr>
              </a:solidFill>
              <a:latin typeface="Nirmala UI" pitchFamily="34" charset="0"/>
              <a:cs typeface="Nirmala UI" pitchFamily="34" charset="0"/>
              <a:sym typeface="Wingdings" panose="05000000000000000000" pitchFamily="2" charset="2"/>
            </a:endParaRPr>
          </a:p>
          <a:p>
            <a:pPr lvl="0" algn="just">
              <a:defRPr/>
            </a:pPr>
            <a:r>
              <a:rPr lang="es-E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El interesado deberá presentar su solicitud con carácter de D.D.J.J., debiendo explicitar las</a:t>
            </a:r>
            <a:r>
              <a:rPr lang="es-ES" sz="1600" kern="0" dirty="0">
                <a:solidFill>
                  <a:schemeClr val="bg1">
                    <a:lumMod val="50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 </a:t>
            </a:r>
            <a:r>
              <a:rPr lang="es-ES" sz="16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razones que justifiquen su pedido</a:t>
            </a:r>
            <a:r>
              <a:rPr lang="es-ES" sz="1600" kern="0" dirty="0">
                <a:solidFill>
                  <a:schemeClr val="bg1">
                    <a:lumMod val="50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. </a:t>
            </a:r>
            <a:r>
              <a:rPr lang="es-E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( Anexo IV - Res. 687/2016)</a:t>
            </a:r>
          </a:p>
          <a:p>
            <a:pPr marR="3081" lvl="0">
              <a:lnSpc>
                <a:spcPct val="100800"/>
              </a:lnSpc>
              <a:defRPr/>
            </a:pPr>
            <a:endParaRPr lang="es-AR" sz="1600" kern="0" spc="146" dirty="0">
              <a:solidFill>
                <a:srgbClr val="008BCC"/>
              </a:solidFill>
              <a:latin typeface="Nirmala UI" pitchFamily="34" charset="0"/>
              <a:cs typeface="Nirmala UI" pitchFamily="34" charset="0"/>
            </a:endParaRPr>
          </a:p>
          <a:p>
            <a:pPr lvl="0" algn="just">
              <a:defRPr/>
            </a:pPr>
            <a:r>
              <a:rPr lang="es-E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Una vez presentada la solicitud mencionada y siempre que la documentación legal se encuentre vigente, la Dirección de Exportaciones emitirá el I.T.P. dentro de</a:t>
            </a:r>
            <a:r>
              <a:rPr lang="es-ES" sz="1600" kern="0" dirty="0">
                <a:solidFill>
                  <a:schemeClr val="bg1">
                    <a:lumMod val="50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 </a:t>
            </a:r>
            <a:r>
              <a:rPr lang="es-ES" sz="16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5 días hábiles</a:t>
            </a:r>
            <a:r>
              <a:rPr lang="es-ES" sz="1600" kern="0" dirty="0">
                <a:solidFill>
                  <a:schemeClr val="bg1">
                    <a:lumMod val="50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, </a:t>
            </a:r>
            <a:r>
              <a:rPr lang="es-E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previo al dictamen del servicio jurídico. </a:t>
            </a:r>
            <a:r>
              <a:rPr lang="es-ES" sz="1600" kern="0" dirty="0">
                <a:solidFill>
                  <a:schemeClr val="bg1">
                    <a:lumMod val="50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(</a:t>
            </a:r>
            <a:r>
              <a:rPr lang="es-ES" sz="16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No interviene el INTI</a:t>
            </a:r>
            <a:r>
              <a:rPr lang="es-ES" sz="1600" kern="0" dirty="0">
                <a:solidFill>
                  <a:schemeClr val="bg1">
                    <a:lumMod val="50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)</a:t>
            </a:r>
          </a:p>
          <a:p>
            <a:pPr lvl="0" algn="just">
              <a:buFont typeface="Wingdings" panose="05000000000000000000" pitchFamily="2" charset="2"/>
              <a:buChar char="Ø"/>
              <a:defRPr/>
            </a:pPr>
            <a:endParaRPr lang="es-ES" sz="1600" kern="0" dirty="0">
              <a:solidFill>
                <a:sysClr val="windowText" lastClr="000000"/>
              </a:solidFill>
              <a:latin typeface="Nirmala UI" pitchFamily="34" charset="0"/>
              <a:cs typeface="Nirmala UI" pitchFamily="34" charset="0"/>
              <a:sym typeface="Wingdings" panose="05000000000000000000" pitchFamily="2" charset="2"/>
            </a:endParaRPr>
          </a:p>
          <a:p>
            <a:pPr lvl="0" algn="just">
              <a:defRPr/>
            </a:pPr>
            <a:r>
              <a:rPr lang="es-E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Los I.T.P. tendrán una validez de </a:t>
            </a:r>
            <a:r>
              <a:rPr lang="es-ES" sz="1600" b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180 días corridos</a:t>
            </a:r>
            <a:r>
              <a:rPr lang="es-ES" sz="1600" b="1" kern="0" dirty="0">
                <a:solidFill>
                  <a:srgbClr val="00B0F0"/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 </a:t>
            </a:r>
            <a:r>
              <a:rPr lang="es-E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Nirmala UI" pitchFamily="34" charset="0"/>
                <a:cs typeface="Nirmala UI" pitchFamily="34" charset="0"/>
                <a:sym typeface="Wingdings" panose="05000000000000000000" pitchFamily="2" charset="2"/>
              </a:rPr>
              <a:t>desde su suscripción, una vez vencido se procederá a registrar la baja en el S.I.M.</a:t>
            </a:r>
          </a:p>
          <a:p>
            <a:endParaRPr lang="es-AR" sz="12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endParaRPr lang="es-AR" sz="12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endParaRPr lang="es-AR" sz="1200" dirty="0">
              <a:solidFill>
                <a:schemeClr val="tx1">
                  <a:lumMod val="75000"/>
                  <a:lumOff val="25000"/>
                </a:schemeClr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1" name="Triángulo isósceles 42"/>
          <p:cNvSpPr/>
          <p:nvPr/>
        </p:nvSpPr>
        <p:spPr>
          <a:xfrm rot="5400000">
            <a:off x="735847" y="1848430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10" name="Triángulo isósceles 42"/>
          <p:cNvSpPr/>
          <p:nvPr/>
        </p:nvSpPr>
        <p:spPr>
          <a:xfrm rot="5400000">
            <a:off x="735847" y="3092670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11" name="Triángulo isósceles 42"/>
          <p:cNvSpPr/>
          <p:nvPr/>
        </p:nvSpPr>
        <p:spPr>
          <a:xfrm rot="5400000">
            <a:off x="735847" y="3859230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sp>
        <p:nvSpPr>
          <p:cNvPr id="12" name="Triángulo isósceles 42"/>
          <p:cNvSpPr/>
          <p:nvPr/>
        </p:nvSpPr>
        <p:spPr>
          <a:xfrm rot="5400000">
            <a:off x="735847" y="4803214"/>
            <a:ext cx="137755" cy="119254"/>
          </a:xfrm>
          <a:prstGeom prst="triangle">
            <a:avLst/>
          </a:prstGeom>
          <a:solidFill>
            <a:srgbClr val="28AE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A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966" y="2072471"/>
            <a:ext cx="1046042" cy="786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2 Conector recto"/>
          <p:cNvCxnSpPr/>
          <p:nvPr/>
        </p:nvCxnSpPr>
        <p:spPr>
          <a:xfrm flipH="1">
            <a:off x="7651986" y="2072471"/>
            <a:ext cx="504000" cy="61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83423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9191</TotalTime>
  <Words>1225</Words>
  <Application>Microsoft Office PowerPoint</Application>
  <PresentationFormat>Panorámica</PresentationFormat>
  <Paragraphs>237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Ebrima</vt:lpstr>
      <vt:lpstr>Nirmala UI</vt:lpstr>
      <vt:lpstr>Times New Roman</vt:lpstr>
      <vt:lpstr>Wingdings</vt:lpstr>
      <vt:lpstr>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Fabiola Cochello</dc:creator>
  <cp:lastModifiedBy>Maria E. Rodriguez Campos</cp:lastModifiedBy>
  <cp:revision>468</cp:revision>
  <dcterms:created xsi:type="dcterms:W3CDTF">2016-04-13T18:21:21Z</dcterms:created>
  <dcterms:modified xsi:type="dcterms:W3CDTF">2018-06-04T14:20:13Z</dcterms:modified>
</cp:coreProperties>
</file>