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82" r:id="rId4"/>
    <p:sldId id="259" r:id="rId5"/>
    <p:sldId id="260" r:id="rId6"/>
    <p:sldId id="258" r:id="rId7"/>
    <p:sldId id="283" r:id="rId8"/>
    <p:sldId id="290" r:id="rId9"/>
    <p:sldId id="263" r:id="rId10"/>
    <p:sldId id="267" r:id="rId11"/>
    <p:sldId id="285" r:id="rId12"/>
    <p:sldId id="269" r:id="rId13"/>
    <p:sldId id="270" r:id="rId14"/>
    <p:sldId id="288" r:id="rId1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4CC"/>
    <a:srgbClr val="42B4E5"/>
    <a:srgbClr val="71C6EC"/>
    <a:srgbClr val="A0D9F2"/>
    <a:srgbClr val="CFECF8"/>
    <a:srgbClr val="A6A6A6"/>
    <a:srgbClr val="BFBFBF"/>
    <a:srgbClr val="767171"/>
    <a:srgbClr val="AFABAB"/>
    <a:srgbClr val="C6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Creatica\Bice\20180214\gr&#225;ficos%20para%20actualiza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Creatica\Bice\20180214\gr&#225;ficos%20para%20actualiza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83333333333331"/>
          <c:y val="0.16898148148148148"/>
          <c:w val="0.46388888888888891"/>
          <c:h val="0.77314814814814814"/>
        </c:manualLayout>
      </c:layout>
      <c:pieChart>
        <c:varyColors val="1"/>
        <c:ser>
          <c:idx val="0"/>
          <c:order val="0"/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38638A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3A-4252-8018-59991F0C36B0}"/>
              </c:ext>
            </c:extLst>
          </c:dPt>
          <c:dPt>
            <c:idx val="1"/>
            <c:bubble3D val="0"/>
            <c:spPr>
              <a:solidFill>
                <a:srgbClr val="3F6D98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3A-4252-8018-59991F0C36B0}"/>
              </c:ext>
            </c:extLst>
          </c:dPt>
          <c:dPt>
            <c:idx val="2"/>
            <c:bubble3D val="0"/>
            <c:spPr>
              <a:solidFill>
                <a:srgbClr val="5794CC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3A-4252-8018-59991F0C36B0}"/>
              </c:ext>
            </c:extLst>
          </c:dPt>
          <c:dPt>
            <c:idx val="3"/>
            <c:bubble3D val="0"/>
            <c:spPr>
              <a:solidFill>
                <a:srgbClr val="767171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3A-4252-8018-59991F0C36B0}"/>
              </c:ext>
            </c:extLst>
          </c:dPt>
          <c:dPt>
            <c:idx val="4"/>
            <c:bubble3D val="0"/>
            <c:spPr>
              <a:solidFill>
                <a:srgbClr val="A6A6A6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83A-4252-8018-59991F0C36B0}"/>
              </c:ext>
            </c:extLst>
          </c:dPt>
          <c:dPt>
            <c:idx val="5"/>
            <c:bubble3D val="0"/>
            <c:spPr>
              <a:solidFill>
                <a:srgbClr val="C6C3C3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83A-4252-8018-59991F0C36B0}"/>
              </c:ext>
            </c:extLst>
          </c:dPt>
          <c:dLbls>
            <c:dLbl>
              <c:idx val="0"/>
              <c:layout>
                <c:manualLayout>
                  <c:x val="-2.0476895967435127E-2"/>
                  <c:y val="-0.12694956428298099"/>
                </c:manualLayout>
              </c:layout>
              <c:tx>
                <c:rich>
                  <a:bodyPr/>
                  <a:lstStyle/>
                  <a:p>
                    <a:fld id="{9E57B168-5145-4682-A9D0-92E6BCD0E86A}" type="CATEGORYNAME">
                      <a:rPr lang="en-US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/>
                      <a:t>[NOMBRE DE CATEGORÍA]</a:t>
                    </a:fld>
                    <a:r>
                      <a:rPr lang="en-US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: </a:t>
                    </a:r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44%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83A-4252-8018-59991F0C36B0}"/>
                </c:ext>
              </c:extLst>
            </c:dLbl>
            <c:dLbl>
              <c:idx val="1"/>
              <c:layout>
                <c:manualLayout>
                  <c:x val="0.12477206867003009"/>
                  <c:y val="-4.5641267621016855E-2"/>
                </c:manualLayout>
              </c:layout>
              <c:tx>
                <c:rich>
                  <a:bodyPr/>
                  <a:lstStyle/>
                  <a:p>
                    <a:fld id="{9CAEA2B2-D756-4FC0-955D-801EE17424F6}" type="CATEGORYNAME">
                      <a:rPr lang="en-US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/>
                      <a:t>[NOMBRE DE CATEGORÍA]</a:t>
                    </a:fld>
                    <a:r>
                      <a:rPr lang="en-US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: </a:t>
                    </a:r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83A-4252-8018-59991F0C36B0}"/>
                </c:ext>
              </c:extLst>
            </c:dLbl>
            <c:dLbl>
              <c:idx val="2"/>
              <c:layout>
                <c:manualLayout>
                  <c:x val="-1.9607117414640971E-2"/>
                  <c:y val="-1.2969367489979964E-2"/>
                </c:manualLayout>
              </c:layout>
              <c:tx>
                <c:rich>
                  <a:bodyPr/>
                  <a:lstStyle/>
                  <a:p>
                    <a:fld id="{038ED4DA-ED9A-498F-9B75-53979B1D3AF5}" type="CATEGORYNAME">
                      <a:rPr lang="en-US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/>
                      <a:t>[NOMBRE DE CATEGORÍA]</a:t>
                    </a:fld>
                    <a:r>
                      <a:rPr lang="en-US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: </a:t>
                    </a:r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36%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83A-4252-8018-59991F0C36B0}"/>
                </c:ext>
              </c:extLst>
            </c:dLbl>
            <c:dLbl>
              <c:idx val="3"/>
              <c:layout>
                <c:manualLayout>
                  <c:x val="-1.2251531058617673E-2"/>
                  <c:y val="7.5164041994750658E-3"/>
                </c:manualLayout>
              </c:layout>
              <c:tx>
                <c:rich>
                  <a:bodyPr/>
                  <a:lstStyle/>
                  <a:p>
                    <a:fld id="{91AD5409-E290-484E-AE15-DAB1BCCB31B0}" type="CATEGORYNAME">
                      <a:rPr lang="en-US" smtClean="0"/>
                      <a:pPr/>
                      <a:t>[NOMBRE DE CATEGORÍA]</a:t>
                    </a:fld>
                    <a:r>
                      <a:rPr lang="en-US" baseline="0" dirty="0"/>
                      <a:t>: </a:t>
                    </a:r>
                    <a:r>
                      <a:rPr lang="en-US" b="1" baseline="0" dirty="0">
                        <a:solidFill>
                          <a:schemeClr val="tx1"/>
                        </a:solidFill>
                      </a:rPr>
                      <a:t>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83A-4252-8018-59991F0C36B0}"/>
                </c:ext>
              </c:extLst>
            </c:dLbl>
            <c:dLbl>
              <c:idx val="4"/>
              <c:layout>
                <c:manualLayout>
                  <c:x val="-3.0578849518810149E-2"/>
                  <c:y val="-3.1204797317002042E-2"/>
                </c:manualLayout>
              </c:layout>
              <c:tx>
                <c:rich>
                  <a:bodyPr/>
                  <a:lstStyle/>
                  <a:p>
                    <a:fld id="{AE65914D-4546-4BA3-A706-820E929A143D}" type="CATEGORYNAME">
                      <a:rPr lang="en-US" smtClean="0"/>
                      <a:pPr/>
                      <a:t>[NOMBRE DE CATEGORÍA]</a:t>
                    </a:fld>
                    <a:r>
                      <a:rPr lang="en-US" baseline="0" dirty="0"/>
                      <a:t>: </a:t>
                    </a:r>
                    <a:fld id="{5C38DD00-2916-4B89-AE06-1FC55E021AD6}" type="PERCENTAGE">
                      <a:rPr lang="en-US" b="1" baseline="0">
                        <a:solidFill>
                          <a:schemeClr val="tx1"/>
                        </a:solidFill>
                      </a:rPr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83A-4252-8018-59991F0C36B0}"/>
                </c:ext>
              </c:extLst>
            </c:dLbl>
            <c:dLbl>
              <c:idx val="5"/>
              <c:layout>
                <c:manualLayout>
                  <c:x val="3.1852799650043742E-2"/>
                  <c:y val="-2.3164552347623213E-2"/>
                </c:manualLayout>
              </c:layout>
              <c:tx>
                <c:rich>
                  <a:bodyPr/>
                  <a:lstStyle/>
                  <a:p>
                    <a:fld id="{F5B41F9D-6434-40A8-8F65-ABB6C4FDB218}" type="CATEGORYNAME">
                      <a:rPr lang="en-US" smtClean="0"/>
                      <a:pPr/>
                      <a:t>[NOMBRE DE CATEGORÍA]</a:t>
                    </a:fld>
                    <a:r>
                      <a:rPr lang="en-US" baseline="0" dirty="0"/>
                      <a:t>: </a:t>
                    </a:r>
                    <a:fld id="{BCB9B4F8-8746-4D3C-B55F-F2A68EC5DEB1}" type="PERCENTAGE">
                      <a:rPr lang="en-US" b="1" baseline="0">
                        <a:solidFill>
                          <a:schemeClr val="tx1"/>
                        </a:solidFill>
                      </a:rPr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83A-4252-8018-59991F0C36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[1]Hoja3!$AY$396:$AY$401</c:f>
              <c:strCache>
                <c:ptCount val="6"/>
                <c:pt idx="0">
                  <c:v>Centro</c:v>
                </c:pt>
                <c:pt idx="1">
                  <c:v>Cuyo</c:v>
                </c:pt>
                <c:pt idx="2">
                  <c:v>Metropolitana</c:v>
                </c:pt>
                <c:pt idx="3">
                  <c:v>Noreste</c:v>
                </c:pt>
                <c:pt idx="4">
                  <c:v>Noroeste</c:v>
                </c:pt>
                <c:pt idx="5">
                  <c:v>Patagonia</c:v>
                </c:pt>
              </c:strCache>
            </c:strRef>
          </c:cat>
          <c:val>
            <c:numRef>
              <c:f>[1]Hoja3!$AZ$396:$AZ$401</c:f>
              <c:numCache>
                <c:formatCode>General</c:formatCode>
                <c:ptCount val="6"/>
                <c:pt idx="0">
                  <c:v>0.4378043865020062</c:v>
                </c:pt>
                <c:pt idx="1">
                  <c:v>5.6157177057529477E-2</c:v>
                </c:pt>
                <c:pt idx="2">
                  <c:v>0.35516801279997395</c:v>
                </c:pt>
                <c:pt idx="3">
                  <c:v>2.5766769124598982E-2</c:v>
                </c:pt>
                <c:pt idx="4">
                  <c:v>9.7403479390163389E-2</c:v>
                </c:pt>
                <c:pt idx="5">
                  <c:v>2.7700175125728092E-2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83A-4252-8018-59991F0C3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16666666666667"/>
          <c:y val="0.14120370370370369"/>
          <c:w val="0.51388888888888884"/>
          <c:h val="0.85648148148148151"/>
        </c:manualLayout>
      </c:layout>
      <c:pieChart>
        <c:varyColors val="1"/>
        <c:ser>
          <c:idx val="0"/>
          <c:order val="0"/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shade val="38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B9-4B1E-85E6-9C9D16F5E913}"/>
              </c:ext>
            </c:extLst>
          </c:dPt>
          <c:dPt>
            <c:idx val="1"/>
            <c:bubble3D val="0"/>
            <c:spPr>
              <a:solidFill>
                <a:schemeClr val="accent5">
                  <a:shade val="47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B9-4B1E-85E6-9C9D16F5E913}"/>
              </c:ext>
            </c:extLst>
          </c:dPt>
          <c:dPt>
            <c:idx val="2"/>
            <c:bubble3D val="0"/>
            <c:spPr>
              <a:solidFill>
                <a:schemeClr val="accent5">
                  <a:shade val="56000"/>
                </a:schemeClr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B9-4B1E-85E6-9C9D16F5E913}"/>
              </c:ext>
            </c:extLst>
          </c:dPt>
          <c:dPt>
            <c:idx val="3"/>
            <c:bubble3D val="0"/>
            <c:spPr>
              <a:solidFill>
                <a:srgbClr val="5794CC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B9-4B1E-85E6-9C9D16F5E913}"/>
              </c:ext>
            </c:extLst>
          </c:dPt>
          <c:dPt>
            <c:idx val="4"/>
            <c:bubble3D val="0"/>
            <c:spPr>
              <a:solidFill>
                <a:srgbClr val="42B4E5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CB9-4B1E-85E6-9C9D16F5E913}"/>
              </c:ext>
            </c:extLst>
          </c:dPt>
          <c:dPt>
            <c:idx val="5"/>
            <c:bubble3D val="0"/>
            <c:spPr>
              <a:solidFill>
                <a:srgbClr val="71C6EC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CB9-4B1E-85E6-9C9D16F5E913}"/>
              </c:ext>
            </c:extLst>
          </c:dPt>
          <c:dPt>
            <c:idx val="6"/>
            <c:bubble3D val="0"/>
            <c:spPr>
              <a:solidFill>
                <a:srgbClr val="A0D9F2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CB9-4B1E-85E6-9C9D16F5E913}"/>
              </c:ext>
            </c:extLst>
          </c:dPt>
          <c:dPt>
            <c:idx val="7"/>
            <c:bubble3D val="0"/>
            <c:spPr>
              <a:solidFill>
                <a:srgbClr val="CFECF8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CB9-4B1E-85E6-9C9D16F5E913}"/>
              </c:ext>
            </c:extLst>
          </c:dPt>
          <c:dPt>
            <c:idx val="8"/>
            <c:bubble3D val="0"/>
            <c:spPr>
              <a:solidFill>
                <a:srgbClr val="A6A6A6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CB9-4B1E-85E6-9C9D16F5E913}"/>
              </c:ext>
            </c:extLst>
          </c:dPt>
          <c:dPt>
            <c:idx val="9"/>
            <c:bubble3D val="0"/>
            <c:spPr>
              <a:solidFill>
                <a:srgbClr val="BFBFBF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CB9-4B1E-85E6-9C9D16F5E913}"/>
              </c:ext>
            </c:extLst>
          </c:dPt>
          <c:dPt>
            <c:idx val="10"/>
            <c:bubble3D val="0"/>
            <c:spPr>
              <a:solidFill>
                <a:srgbClr val="767171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CB9-4B1E-85E6-9C9D16F5E913}"/>
              </c:ext>
            </c:extLst>
          </c:dPt>
          <c:dPt>
            <c:idx val="11"/>
            <c:bubble3D val="0"/>
            <c:spPr>
              <a:solidFill>
                <a:srgbClr val="AFABAB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CB9-4B1E-85E6-9C9D16F5E913}"/>
              </c:ext>
            </c:extLst>
          </c:dPt>
          <c:dPt>
            <c:idx val="12"/>
            <c:bubble3D val="0"/>
            <c:spPr>
              <a:solidFill>
                <a:srgbClr val="767171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CB9-4B1E-85E6-9C9D16F5E913}"/>
              </c:ext>
            </c:extLst>
          </c:dPt>
          <c:dPt>
            <c:idx val="13"/>
            <c:bubble3D val="0"/>
            <c:spPr>
              <a:solidFill>
                <a:srgbClr val="AFABAB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FCB9-4B1E-85E6-9C9D16F5E913}"/>
              </c:ext>
            </c:extLst>
          </c:dPt>
          <c:dPt>
            <c:idx val="14"/>
            <c:bubble3D val="0"/>
            <c:spPr>
              <a:solidFill>
                <a:srgbClr val="C6C3C3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FCB9-4B1E-85E6-9C9D16F5E913}"/>
              </c:ext>
            </c:extLst>
          </c:dPt>
          <c:dLbls>
            <c:dLbl>
              <c:idx val="0"/>
              <c:layout>
                <c:manualLayout>
                  <c:x val="3.8612436150671232E-2"/>
                  <c:y val="4.34302821560875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2AA2498-E83E-4DA5-98A6-9427F3ED0099}" type="CATEGORYNAME">
                      <a:rPr lang="es-AR" baseline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s-AR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: </a:t>
                    </a:r>
                    <a:r>
                      <a:rPr lang="es-AR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31,8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A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CB9-4B1E-85E6-9C9D16F5E913}"/>
                </c:ext>
              </c:extLst>
            </c:dLbl>
            <c:dLbl>
              <c:idx val="1"/>
              <c:layout>
                <c:manualLayout>
                  <c:x val="1.3501837859485048E-2"/>
                  <c:y val="4.03810920827691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7275853-C1FC-47B7-80AE-AFD103BA2371}" type="CATEGORYNAME">
                      <a:rPr lang="es-AR" baseline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s-AR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: </a:t>
                    </a:r>
                    <a:r>
                      <a:rPr lang="es-AR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17,8%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A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CB9-4B1E-85E6-9C9D16F5E913}"/>
                </c:ext>
              </c:extLst>
            </c:dLbl>
            <c:dLbl>
              <c:idx val="2"/>
              <c:layout>
                <c:manualLayout>
                  <c:x val="5.4587044303896631E-2"/>
                  <c:y val="9.19268043245349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099FB41-D560-4C49-8F58-C857F81015E8}" type="CATEGORYNAME">
                      <a:rPr lang="en-US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: </a:t>
                    </a:r>
                    <a:r>
                      <a:rPr lang="en-US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10,9%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A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CB9-4B1E-85E6-9C9D16F5E913}"/>
                </c:ext>
              </c:extLst>
            </c:dLbl>
            <c:dLbl>
              <c:idx val="3"/>
              <c:layout>
                <c:manualLayout>
                  <c:x val="-6.3418093830761024E-2"/>
                  <c:y val="0.175157350466677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117995B-E78C-4495-BCDA-A4FADF27C684}" type="CATEGORYNAME">
                      <a:rPr lang="en-US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: </a:t>
                    </a:r>
                    <a:fld id="{706D7A91-843A-4CEE-8C48-59C7DB0B4C2C}" type="PERCENTAGE">
                      <a:rPr lang="en-US" b="1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[PORCENTAJE]</a:t>
                    </a:fld>
                    <a:endParaRPr lang="en-US" baseline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A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CB9-4B1E-85E6-9C9D16F5E913}"/>
                </c:ext>
              </c:extLst>
            </c:dLbl>
            <c:dLbl>
              <c:idx val="4"/>
              <c:layout>
                <c:manualLayout>
                  <c:x val="-0.1092942688361013"/>
                  <c:y val="0.20435996816046054"/>
                </c:manualLayout>
              </c:layout>
              <c:tx>
                <c:rich>
                  <a:bodyPr/>
                  <a:lstStyle/>
                  <a:p>
                    <a:fld id="{2F8EEC7C-5E97-49E2-A44D-BBF23CDFCE1B}" type="CATEGORYNAME">
                      <a:rPr lang="es-AR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/>
                      <a:t>[NOMBRE DE CATEGORÍA]</a:t>
                    </a:fld>
                    <a:r>
                      <a:rPr lang="es-AR" baseline="0" dirty="0"/>
                      <a:t>: </a:t>
                    </a:r>
                    <a:r>
                      <a:rPr lang="es-AR" b="1" baseline="0" dirty="0"/>
                      <a:t>4,2%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CB9-4B1E-85E6-9C9D16F5E913}"/>
                </c:ext>
              </c:extLst>
            </c:dLbl>
            <c:dLbl>
              <c:idx val="5"/>
              <c:layout>
                <c:manualLayout>
                  <c:x val="-0.11207293506866704"/>
                  <c:y val="0.16160518467268753"/>
                </c:manualLayout>
              </c:layout>
              <c:tx>
                <c:rich>
                  <a:bodyPr/>
                  <a:lstStyle/>
                  <a:p>
                    <a:fld id="{FD2ABB31-34EF-477F-A821-4A7FDDF05EB5}" type="CATEGORYNAME">
                      <a:rPr lang="en-US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/>
                      <a:t>[NOMBRE DE CATEGORÍA]</a:t>
                    </a:fld>
                    <a:r>
                      <a:rPr lang="en-US" baseline="0" dirty="0"/>
                      <a:t>: </a:t>
                    </a:r>
                    <a:r>
                      <a:rPr lang="en-US" b="1" baseline="0" dirty="0"/>
                      <a:t>3,4%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CB9-4B1E-85E6-9C9D16F5E913}"/>
                </c:ext>
              </c:extLst>
            </c:dLbl>
            <c:dLbl>
              <c:idx val="6"/>
              <c:layout>
                <c:manualLayout>
                  <c:x val="-0.11443660693575573"/>
                  <c:y val="0.12617907893720423"/>
                </c:manualLayout>
              </c:layout>
              <c:tx>
                <c:rich>
                  <a:bodyPr/>
                  <a:lstStyle/>
                  <a:p>
                    <a:fld id="{9FA09F26-0758-4541-8EE9-E9103ECB0E9C}" type="CATEGORYNAME">
                      <a:rPr lang="en-US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/>
                      <a:t>[NOMBRE DE CATEGORÍA]</a:t>
                    </a:fld>
                    <a:r>
                      <a:rPr lang="en-US" baseline="0" dirty="0"/>
                      <a:t>: </a:t>
                    </a:r>
                    <a:r>
                      <a:rPr lang="en-US" b="1" baseline="0" dirty="0"/>
                      <a:t>2,9%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CB9-4B1E-85E6-9C9D16F5E913}"/>
                </c:ext>
              </c:extLst>
            </c:dLbl>
            <c:dLbl>
              <c:idx val="7"/>
              <c:layout>
                <c:manualLayout>
                  <c:x val="-9.2273385754076481E-2"/>
                  <c:y val="9.4521533671656333E-2"/>
                </c:manualLayout>
              </c:layout>
              <c:tx>
                <c:rich>
                  <a:bodyPr/>
                  <a:lstStyle/>
                  <a:p>
                    <a:fld id="{62A27F98-1DFB-4139-90D4-1A5F3BBA3AC7}" type="CATEGORYNAME">
                      <a:rPr lang="en-US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/>
                      <a:t>[NOMBRE DE CATEGORÍA]</a:t>
                    </a:fld>
                    <a:r>
                      <a:rPr lang="en-US" baseline="0" dirty="0"/>
                      <a:t>: </a:t>
                    </a:r>
                    <a:r>
                      <a:rPr lang="en-US" b="1" baseline="0" dirty="0"/>
                      <a:t>2,6%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58338463443238"/>
                      <c:h val="6.315492723590479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CB9-4B1E-85E6-9C9D16F5E913}"/>
                </c:ext>
              </c:extLst>
            </c:dLbl>
            <c:dLbl>
              <c:idx val="8"/>
              <c:layout>
                <c:manualLayout>
                  <c:x val="-0.19181070142836781"/>
                  <c:y val="4.8053396721333498E-2"/>
                </c:manualLayout>
              </c:layout>
              <c:tx>
                <c:rich>
                  <a:bodyPr/>
                  <a:lstStyle/>
                  <a:p>
                    <a:fld id="{9DB8A58A-1A16-49B7-9E9A-404CD1551BC3}" type="CATEGORYNAME">
                      <a:rPr lang="en-US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/>
                      <a:t>[NOMBRE DE CATEGORÍA]</a:t>
                    </a:fld>
                    <a:r>
                      <a:rPr lang="en-US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: </a:t>
                    </a:r>
                    <a:r>
                      <a:rPr lang="en-US" b="1" baseline="0" dirty="0"/>
                      <a:t>2,4%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FCB9-4B1E-85E6-9C9D16F5E913}"/>
                </c:ext>
              </c:extLst>
            </c:dLbl>
            <c:dLbl>
              <c:idx val="9"/>
              <c:layout>
                <c:manualLayout>
                  <c:x val="-0.17013087607756189"/>
                  <c:y val="2.5881380922473409E-2"/>
                </c:manualLayout>
              </c:layout>
              <c:tx>
                <c:rich>
                  <a:bodyPr/>
                  <a:lstStyle/>
                  <a:p>
                    <a:fld id="{5C451575-2E0A-4BB2-B6F8-55C2F1C8668C}" type="CATEGORYNAME">
                      <a:rPr lang="en-US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/>
                      <a:t>[NOMBRE DE CATEGORÍA]</a:t>
                    </a:fld>
                    <a:r>
                      <a:rPr lang="en-US" b="1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: </a:t>
                    </a:r>
                    <a:r>
                      <a:rPr lang="en-US" b="1" baseline="0" dirty="0"/>
                      <a:t>2,2%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05198282091465"/>
                      <c:h val="6.315492723590479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FCB9-4B1E-85E6-9C9D16F5E913}"/>
                </c:ext>
              </c:extLst>
            </c:dLbl>
            <c:dLbl>
              <c:idx val="10"/>
              <c:layout>
                <c:manualLayout>
                  <c:x val="-0.19276278104308794"/>
                  <c:y val="-2.9337801392476038E-2"/>
                </c:manualLayout>
              </c:layout>
              <c:tx>
                <c:rich>
                  <a:bodyPr/>
                  <a:lstStyle/>
                  <a:p>
                    <a:fld id="{C9E24612-C602-4DB6-9407-BF2C32AFD3CB}" type="CATEGORYNAME">
                      <a:rPr lang="en-US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/>
                      <a:t>[NOMBRE DE CATEGORÍA]</a:t>
                    </a:fld>
                    <a:r>
                      <a:rPr lang="en-US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: </a:t>
                    </a:r>
                    <a:r>
                      <a:rPr lang="en-US" b="1" baseline="0" dirty="0"/>
                      <a:t>1,8%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FCB9-4B1E-85E6-9C9D16F5E913}"/>
                </c:ext>
              </c:extLst>
            </c:dLbl>
            <c:dLbl>
              <c:idx val="11"/>
              <c:layout>
                <c:manualLayout>
                  <c:x val="-0.10294917312563744"/>
                  <c:y val="-0.124780641358487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35CE5CD-9539-47F1-A6C6-1FF03F40C3C2}" type="CATEGORYNAME">
                      <a:rPr lang="en-US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 algn="l">
                        <a:defRPr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:</a:t>
                    </a:r>
                    <a:r>
                      <a:rPr lang="en-US" baseline="0" dirty="0"/>
                      <a:t> </a:t>
                    </a:r>
                    <a:r>
                      <a:rPr lang="en-US" b="1" baseline="0" dirty="0"/>
                      <a:t>1,8%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A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0291485775361"/>
                      <c:h val="6.315492723590479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FCB9-4B1E-85E6-9C9D16F5E913}"/>
                </c:ext>
              </c:extLst>
            </c:dLbl>
            <c:dLbl>
              <c:idx val="12"/>
              <c:layout>
                <c:manualLayout>
                  <c:x val="8.1862224163448169E-2"/>
                  <c:y val="-0.12427916021535351"/>
                </c:manualLayout>
              </c:layout>
              <c:tx>
                <c:rich>
                  <a:bodyPr/>
                  <a:lstStyle/>
                  <a:p>
                    <a:fld id="{B080557C-29E8-406D-8C57-43BD82CA229A}" type="CATEGORYNAME">
                      <a:rPr lang="es-AR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/>
                      <a:t>[NOMBRE DE CATEGORÍA]</a:t>
                    </a:fld>
                    <a:r>
                      <a:rPr lang="es-AR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:</a:t>
                    </a:r>
                    <a:r>
                      <a:rPr lang="es-AR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 </a:t>
                    </a:r>
                    <a:r>
                      <a:rPr lang="es-AR" b="1" baseline="0" dirty="0"/>
                      <a:t>1,7%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FCB9-4B1E-85E6-9C9D16F5E913}"/>
                </c:ext>
              </c:extLst>
            </c:dLbl>
            <c:dLbl>
              <c:idx val="13"/>
              <c:layout>
                <c:manualLayout>
                  <c:x val="0.25935905916268198"/>
                  <c:y val="-6.529771480773687E-2"/>
                </c:manualLayout>
              </c:layout>
              <c:tx>
                <c:rich>
                  <a:bodyPr/>
                  <a:lstStyle/>
                  <a:p>
                    <a:fld id="{123C81DA-5A64-4535-AC62-11975342672F}" type="CATEGORYNAME">
                      <a:rPr lang="en-US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/>
                      <a:t>[NOMBRE DE CATEGORÍA]</a:t>
                    </a:fld>
                    <a:r>
                      <a: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:</a:t>
                    </a:r>
                    <a:r>
                      <a:rPr lang="en-US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 </a:t>
                    </a:r>
                    <a:r>
                      <a:rPr lang="en-US" b="1" baseline="0" dirty="0"/>
                      <a:t>1,3%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FCB9-4B1E-85E6-9C9D16F5E913}"/>
                </c:ext>
              </c:extLst>
            </c:dLbl>
            <c:dLbl>
              <c:idx val="14"/>
              <c:layout>
                <c:manualLayout>
                  <c:x val="0.25620778362969532"/>
                  <c:y val="-3.4557592912673858E-4"/>
                </c:manualLayout>
              </c:layout>
              <c:tx>
                <c:rich>
                  <a:bodyPr/>
                  <a:lstStyle/>
                  <a:p>
                    <a:fld id="{9AE3BBBE-5A83-4622-A406-E610C36CF390}" type="CATEGORYNAME">
                      <a:rPr lang="en-US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/>
                      <a:t>[NOMBRE DE CATEGORÍA]</a:t>
                    </a:fld>
                    <a:r>
                      <a:rPr lang="en-US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: </a:t>
                    </a:r>
                    <a:r>
                      <a:rPr lang="en-US" b="1" baseline="0" dirty="0"/>
                      <a:t>5,1%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FCB9-4B1E-85E6-9C9D16F5E9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[1]Hoja3!$AX$210:$AX$224</c:f>
              <c:strCache>
                <c:ptCount val="15"/>
                <c:pt idx="0">
                  <c:v>Banca y Sistema Financiero</c:v>
                </c:pt>
                <c:pt idx="1">
                  <c:v>Elab. de Alimentos y Bebidas</c:v>
                </c:pt>
                <c:pt idx="2">
                  <c:v>Comercio</c:v>
                </c:pt>
                <c:pt idx="3">
                  <c:v>Metalúrgia</c:v>
                </c:pt>
                <c:pt idx="4">
                  <c:v>Agricultura, silvicultura y pesca</c:v>
                </c:pt>
                <c:pt idx="5">
                  <c:v>Curtiembres y Calzado</c:v>
                </c:pt>
                <c:pt idx="6">
                  <c:v>Otros Servicios</c:v>
                </c:pt>
                <c:pt idx="7">
                  <c:v>Construcción</c:v>
                </c:pt>
                <c:pt idx="8">
                  <c:v>Textil</c:v>
                </c:pt>
                <c:pt idx="9">
                  <c:v>Farmaceutica</c:v>
                </c:pt>
                <c:pt idx="10">
                  <c:v>Transporte y Almacenamiento</c:v>
                </c:pt>
                <c:pt idx="11">
                  <c:v>Plásticos y Caucho</c:v>
                </c:pt>
                <c:pt idx="12">
                  <c:v>Explot. de Minas y Canteras</c:v>
                </c:pt>
                <c:pt idx="13">
                  <c:v>Materiales de Construcción</c:v>
                </c:pt>
                <c:pt idx="14">
                  <c:v>Otros</c:v>
                </c:pt>
              </c:strCache>
            </c:strRef>
          </c:cat>
          <c:val>
            <c:numRef>
              <c:f>[1]Hoja3!$AZ$210:$AZ$224</c:f>
              <c:numCache>
                <c:formatCode>General</c:formatCode>
                <c:ptCount val="15"/>
                <c:pt idx="0">
                  <c:v>0.31833589467047352</c:v>
                </c:pt>
                <c:pt idx="1">
                  <c:v>0.17811629933222103</c:v>
                </c:pt>
                <c:pt idx="2">
                  <c:v>0.10896358927115819</c:v>
                </c:pt>
                <c:pt idx="3">
                  <c:v>9.9841823130419449E-2</c:v>
                </c:pt>
                <c:pt idx="4">
                  <c:v>4.1730248898303852E-2</c:v>
                </c:pt>
                <c:pt idx="5">
                  <c:v>3.440385262703935E-2</c:v>
                </c:pt>
                <c:pt idx="6">
                  <c:v>2.8760853766506132E-2</c:v>
                </c:pt>
                <c:pt idx="7">
                  <c:v>2.6024361281496763E-2</c:v>
                </c:pt>
                <c:pt idx="8">
                  <c:v>2.3884373463742791E-2</c:v>
                </c:pt>
                <c:pt idx="9">
                  <c:v>2.2400644279799074E-2</c:v>
                </c:pt>
                <c:pt idx="10">
                  <c:v>1.8011505814042116E-2</c:v>
                </c:pt>
                <c:pt idx="11">
                  <c:v>1.7685986268477102E-2</c:v>
                </c:pt>
                <c:pt idx="12">
                  <c:v>1.7263791250676751E-2</c:v>
                </c:pt>
                <c:pt idx="13">
                  <c:v>1.3338541662216066E-2</c:v>
                </c:pt>
                <c:pt idx="14">
                  <c:v>5.1238234283428094E-2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FCB9-4B1E-85E6-9C9D16F5E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B1A4C-382D-41BF-B2AA-6139F85E9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BF786C-BD7A-460F-BECE-46A6B1AF3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B7B7A0-3975-4A0C-89E5-E1642041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5526-D8CE-47CF-BC7B-4C0D23934DB1}" type="datetimeFigureOut">
              <a:rPr lang="es-AR" smtClean="0"/>
              <a:t>27/08/2018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DA7459-5337-47C1-9EF9-B77F8F9F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52C36A-C9A0-4E5C-A4BA-BF4E1C68C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7750-C629-415D-9405-C530887D5AA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418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AF598-B88C-40F2-AFA9-07258036C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8460C5-B521-498D-B9ED-12AFB981F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B5CF8-F1D8-4670-B8A9-56BDF0E2A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5526-D8CE-47CF-BC7B-4C0D23934DB1}" type="datetimeFigureOut">
              <a:rPr lang="es-AR" smtClean="0"/>
              <a:t>27/08/2018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C2DE46-D7BE-4936-8BDA-80B08168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8443A4-EAAB-414B-843B-04B13DED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7750-C629-415D-9405-C530887D5AA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835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EC37EF-D01C-41B2-B3D7-01D1C9B3C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F200B9-D135-4D26-8907-BD0FF07AC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8F5BFF-F231-4D94-8233-8524674B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5526-D8CE-47CF-BC7B-4C0D23934DB1}" type="datetimeFigureOut">
              <a:rPr lang="es-AR" smtClean="0"/>
              <a:t>27/08/2018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1D9FC1-3E17-45F1-84B4-B3D9BCD7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9B7E21-4047-4DF1-9CF1-46DCA9D00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7750-C629-415D-9405-C530887D5AA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8841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5103961"/>
            <a:ext cx="12192000" cy="1754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3103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141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669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96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atula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14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5103961"/>
            <a:ext cx="12192000" cy="1754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6704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AC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921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A9DF2-9E7E-442C-93B2-734191EE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9850DE-3EC5-4739-B3E1-27810F4EA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A32622-D099-46B3-B5E5-C2AE6999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5526-D8CE-47CF-BC7B-4C0D23934DB1}" type="datetimeFigureOut">
              <a:rPr lang="es-AR" smtClean="0"/>
              <a:t>27/08/2018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906B1-4F70-49AD-8761-C2F993E2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52825F-7CC0-4100-8872-DCB0CE88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7750-C629-415D-9405-C530887D5AA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470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D0E7E-E611-4C91-B98B-171B55AD4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85EC90-D6DE-4CD4-8EBD-16D490EC6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C70CC2-F5E1-42DF-BD6B-D8124BC7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5526-D8CE-47CF-BC7B-4C0D23934DB1}" type="datetimeFigureOut">
              <a:rPr lang="es-AR" smtClean="0"/>
              <a:t>27/08/2018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58AFA0-93D3-4EB8-A8B5-69797A27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DA7700-2F08-4CEB-907D-20B284B5D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7750-C629-415D-9405-C530887D5AA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51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C825D-DAB7-4D33-85BE-6079D6B71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2C6368-C07E-4D35-81D0-2ABF62764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0A7D74-1509-44D0-BB59-4CFE0702D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A933C-E444-4079-A1C8-7866C530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5526-D8CE-47CF-BC7B-4C0D23934DB1}" type="datetimeFigureOut">
              <a:rPr lang="es-AR" smtClean="0"/>
              <a:t>27/08/2018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31603E-DC64-4721-85F5-A51D88E5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873269-ADE7-46EF-AD89-CCDA41A4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7750-C629-415D-9405-C530887D5AA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218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C9D0D7-80FE-4787-8409-873C88AA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CF371D-7599-42E9-A109-294FB9F3F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F677A7-AD79-43BC-9253-2A6C62415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CAEF74-E8D0-45A8-AB32-F447C0B00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48EFC15-5E74-4B5A-9ED5-6AC38DD8C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98EDB4-F6E3-4852-A137-C6C67C8CF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5526-D8CE-47CF-BC7B-4C0D23934DB1}" type="datetimeFigureOut">
              <a:rPr lang="es-AR" smtClean="0"/>
              <a:t>27/08/2018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A00BAF4-D769-4707-AEEB-2E322494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336AFB8-C0DE-42CD-8B28-25F2B71E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7750-C629-415D-9405-C530887D5AA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350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43E7E-BF24-440E-A603-702B1AAC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1771BC-77E2-40F4-AF89-E9F731B8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5526-D8CE-47CF-BC7B-4C0D23934DB1}" type="datetimeFigureOut">
              <a:rPr lang="es-AR" smtClean="0"/>
              <a:t>27/08/2018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ABE331-EAB3-405F-AAD4-20F6AD93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929084-8BAF-404E-8DFA-03F6318E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7750-C629-415D-9405-C530887D5AA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835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74ABD3-00F7-44D7-82FD-CE4CCAEE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5526-D8CE-47CF-BC7B-4C0D23934DB1}" type="datetimeFigureOut">
              <a:rPr lang="es-AR" smtClean="0"/>
              <a:t>27/08/2018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5D66AA-FC4B-4C5D-ABDD-E0C78A31C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E05F7A-CF89-4F33-8422-99832AE0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7750-C629-415D-9405-C530887D5AA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63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5B34B-01B5-4711-8CC9-7A0F9177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E6F993-273E-488B-AA07-E22997119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75FB20-908F-416B-82BB-C86390A03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4E1E63-6C43-4594-AEA3-B575933A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5526-D8CE-47CF-BC7B-4C0D23934DB1}" type="datetimeFigureOut">
              <a:rPr lang="es-AR" smtClean="0"/>
              <a:t>27/08/2018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36D49B-0405-4BF6-B4B7-1029CC8A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5C893E-8BF4-4DC6-952A-DA5AA6B7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7750-C629-415D-9405-C530887D5AA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36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C4474-C677-4A85-B30C-0338E32DA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AA44D92-9E16-4374-B0A5-3BC04B5A8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239BA2-DB97-4AD0-87B4-EC72907E6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F5CF95-4B00-4DED-96B1-A0A6499EA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5526-D8CE-47CF-BC7B-4C0D23934DB1}" type="datetimeFigureOut">
              <a:rPr lang="es-AR" smtClean="0"/>
              <a:t>27/08/2018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7DE006-6F15-4523-B35B-4EE71ACB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EA9D26-CFD5-428C-A83B-4FA8112B4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7750-C629-415D-9405-C530887D5AA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562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80B4CA5-2D1E-4B1D-A7A5-D23C6C7B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D92067-553C-491D-A4BD-88EFE8B02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3E1FE8-7763-4CF8-8EBC-8100F01B1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E5526-D8CE-47CF-BC7B-4C0D23934DB1}" type="datetimeFigureOut">
              <a:rPr lang="es-AR" smtClean="0"/>
              <a:t>27/08/2018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E83602-7854-4EAE-B9AE-60DFE8B30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E79E58-E2FE-4924-9329-F3CD05652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47750-C629-415D-9405-C530887D5AA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762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13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bice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3" y="5703631"/>
            <a:ext cx="2411399" cy="55716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007383" y="1756374"/>
            <a:ext cx="4873290" cy="23901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7" name="TextBox 6"/>
          <p:cNvSpPr txBox="1"/>
          <p:nvPr/>
        </p:nvSpPr>
        <p:spPr>
          <a:xfrm>
            <a:off x="7158061" y="2003345"/>
            <a:ext cx="4134465" cy="113877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400" dirty="0">
                <a:solidFill>
                  <a:srgbClr val="129BC9"/>
                </a:solidFill>
                <a:latin typeface="Arial"/>
                <a:cs typeface="Arial"/>
              </a:rPr>
              <a:t>Banco de Inversión</a:t>
            </a:r>
          </a:p>
          <a:p>
            <a:r>
              <a:rPr lang="en-US" sz="3400" dirty="0">
                <a:solidFill>
                  <a:srgbClr val="129BC9"/>
                </a:solidFill>
                <a:latin typeface="Arial"/>
                <a:cs typeface="Arial"/>
              </a:rPr>
              <a:t>y Comercio Exterior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158059" y="3192786"/>
            <a:ext cx="479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pc="400" dirty="0">
                <a:solidFill>
                  <a:srgbClr val="7F7F7F"/>
                </a:solidFill>
                <a:latin typeface="Arial"/>
                <a:cs typeface="Arial"/>
              </a:rPr>
              <a:t>Herramientas de Financiación</a:t>
            </a:r>
          </a:p>
          <a:p>
            <a:r>
              <a:rPr lang="es-AR" spc="400" dirty="0">
                <a:solidFill>
                  <a:srgbClr val="7F7F7F"/>
                </a:solidFill>
                <a:latin typeface="Arial"/>
                <a:cs typeface="Arial"/>
              </a:rPr>
              <a:t>para el Desarrollo</a:t>
            </a:r>
          </a:p>
        </p:txBody>
      </p:sp>
    </p:spTree>
    <p:extLst>
      <p:ext uri="{BB962C8B-B14F-4D97-AF65-F5344CB8AC3E}">
        <p14:creationId xmlns:p14="http://schemas.microsoft.com/office/powerpoint/2010/main" val="132961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3F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9488768" y="520735"/>
            <a:ext cx="2185216" cy="492271"/>
            <a:chOff x="6841043" y="629119"/>
            <a:chExt cx="1557816" cy="350935"/>
          </a:xfrm>
        </p:grpSpPr>
        <p:pic>
          <p:nvPicPr>
            <p:cNvPr id="9" name="Picture 8" descr="logo bice2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508"/>
            <a:stretch/>
          </p:blipFill>
          <p:spPr>
            <a:xfrm>
              <a:off x="6841043" y="629119"/>
              <a:ext cx="356806" cy="350935"/>
            </a:xfrm>
            <a:prstGeom prst="rect">
              <a:avLst/>
            </a:prstGeom>
          </p:spPr>
        </p:pic>
        <p:pic>
          <p:nvPicPr>
            <p:cNvPr id="14" name="Picture 9" descr="logo bice2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92" r="-2566"/>
            <a:stretch/>
          </p:blipFill>
          <p:spPr>
            <a:xfrm>
              <a:off x="7197849" y="629119"/>
              <a:ext cx="1201010" cy="350935"/>
            </a:xfrm>
            <a:prstGeom prst="rect">
              <a:avLst/>
            </a:prstGeom>
          </p:spPr>
        </p:pic>
      </p:grpSp>
      <p:pic>
        <p:nvPicPr>
          <p:cNvPr id="19" name="Picture 18" descr="trama.png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5" t="50259" r="10421" b="21272"/>
          <a:stretch/>
        </p:blipFill>
        <p:spPr>
          <a:xfrm>
            <a:off x="6531681" y="5156392"/>
            <a:ext cx="4539623" cy="462789"/>
          </a:xfrm>
          <a:prstGeom prst="rect">
            <a:avLst/>
          </a:prstGeom>
        </p:spPr>
      </p:pic>
      <p:sp>
        <p:nvSpPr>
          <p:cNvPr id="24" name="TextBox 3"/>
          <p:cNvSpPr txBox="1"/>
          <p:nvPr/>
        </p:nvSpPr>
        <p:spPr>
          <a:xfrm>
            <a:off x="595076" y="634824"/>
            <a:ext cx="538803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spc="400" dirty="0" err="1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Herramientas</a:t>
            </a:r>
            <a:r>
              <a:rPr lang="en-US" sz="2133" b="1" spc="400" dirty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2133" b="1" spc="400" dirty="0" err="1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financiación</a:t>
            </a:r>
            <a:r>
              <a:rPr lang="en-US" sz="2133" b="1" spc="400" dirty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para el </a:t>
            </a:r>
            <a:r>
              <a:rPr lang="en-US" sz="2133" b="1" spc="400" dirty="0" err="1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desarrollo</a:t>
            </a:r>
            <a:endParaRPr lang="en-US" sz="2133" spc="400" dirty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TextBox 4"/>
          <p:cNvSpPr txBox="1"/>
          <p:nvPr/>
        </p:nvSpPr>
        <p:spPr>
          <a:xfrm>
            <a:off x="595076" y="3416729"/>
            <a:ext cx="5500924" cy="2202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267" b="1" dirty="0" err="1">
                <a:solidFill>
                  <a:srgbClr val="FFFFFF"/>
                </a:solidFill>
                <a:latin typeface="Arial"/>
                <a:cs typeface="Arial"/>
              </a:rPr>
              <a:t>Financiamiento</a:t>
            </a:r>
            <a:r>
              <a:rPr lang="en-US" sz="4267" b="1" dirty="0">
                <a:solidFill>
                  <a:srgbClr val="FFFFFF"/>
                </a:solidFill>
                <a:latin typeface="Arial"/>
                <a:cs typeface="Arial"/>
              </a:rPr>
              <a:t> para </a:t>
            </a:r>
            <a:r>
              <a:rPr lang="en-US" sz="4267" b="1" dirty="0" err="1">
                <a:solidFill>
                  <a:srgbClr val="FFFFFF"/>
                </a:solidFill>
                <a:latin typeface="Arial"/>
                <a:cs typeface="Arial"/>
              </a:rPr>
              <a:t>comercio</a:t>
            </a:r>
            <a:r>
              <a:rPr lang="en-US" sz="4267" b="1" dirty="0">
                <a:solidFill>
                  <a:srgbClr val="FFFFFF"/>
                </a:solidFill>
                <a:latin typeface="Arial"/>
                <a:cs typeface="Arial"/>
              </a:rPr>
              <a:t> exterior de </a:t>
            </a:r>
            <a:r>
              <a:rPr lang="en-US" sz="4267" b="1" dirty="0" err="1">
                <a:solidFill>
                  <a:srgbClr val="FFFFFF"/>
                </a:solidFill>
                <a:latin typeface="Arial"/>
                <a:cs typeface="Arial"/>
              </a:rPr>
              <a:t>mediano</a:t>
            </a:r>
            <a:r>
              <a:rPr lang="en-US" sz="4267" b="1" dirty="0">
                <a:solidFill>
                  <a:srgbClr val="FFFFFF"/>
                </a:solidFill>
                <a:latin typeface="Arial"/>
                <a:cs typeface="Arial"/>
              </a:rPr>
              <a:t> y largo </a:t>
            </a:r>
            <a:r>
              <a:rPr lang="en-US" sz="4267" b="1" dirty="0" err="1">
                <a:solidFill>
                  <a:srgbClr val="FFFFFF"/>
                </a:solidFill>
                <a:latin typeface="Arial"/>
                <a:cs typeface="Arial"/>
              </a:rPr>
              <a:t>plazo</a:t>
            </a:r>
            <a:endParaRPr lang="en-US" sz="4267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853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barra_degradé_color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0444"/>
            <a:ext cx="12192000" cy="207819"/>
          </a:xfrm>
          <a:prstGeom prst="rect">
            <a:avLst/>
          </a:prstGeom>
        </p:spPr>
      </p:pic>
      <p:sp>
        <p:nvSpPr>
          <p:cNvPr id="12" name="TextBox 3"/>
          <p:cNvSpPr txBox="1"/>
          <p:nvPr/>
        </p:nvSpPr>
        <p:spPr>
          <a:xfrm>
            <a:off x="595075" y="859367"/>
            <a:ext cx="6001964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67" b="1" spc="300" dirty="0">
                <a:solidFill>
                  <a:srgbClr val="2C61AC"/>
                </a:solidFill>
                <a:latin typeface="Arial"/>
                <a:cs typeface="Arial"/>
              </a:rPr>
              <a:t>Financiamiento para comercio exterior</a:t>
            </a:r>
          </a:p>
          <a:p>
            <a:r>
              <a:rPr lang="es-AR" sz="1867" b="1" spc="300" dirty="0">
                <a:solidFill>
                  <a:srgbClr val="2C61AC"/>
                </a:solidFill>
                <a:latin typeface="Arial"/>
                <a:cs typeface="Arial"/>
              </a:rPr>
              <a:t>de mediano y largo plazo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595076" y="520735"/>
            <a:ext cx="4486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 spc="400" dirty="0">
                <a:solidFill>
                  <a:srgbClr val="6F635E"/>
                </a:solidFill>
                <a:latin typeface="Arial"/>
                <a:cs typeface="Arial"/>
              </a:rPr>
              <a:t>| BICE</a:t>
            </a:r>
          </a:p>
        </p:txBody>
      </p:sp>
      <p:pic>
        <p:nvPicPr>
          <p:cNvPr id="7" name="Picture 7" descr="logo bic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569" y="510609"/>
            <a:ext cx="2147467" cy="496184"/>
          </a:xfrm>
          <a:prstGeom prst="rect">
            <a:avLst/>
          </a:prstGeom>
        </p:spPr>
      </p:pic>
      <p:sp>
        <p:nvSpPr>
          <p:cNvPr id="8" name="Shape 1552">
            <a:extLst>
              <a:ext uri="{FF2B5EF4-FFF2-40B4-BE49-F238E27FC236}">
                <a16:creationId xmlns:a16="http://schemas.microsoft.com/office/drawing/2014/main" id="{6A60AD8D-F80E-4771-8C4E-70623F3B32D9}"/>
              </a:ext>
            </a:extLst>
          </p:cNvPr>
          <p:cNvSpPr txBox="1"/>
          <p:nvPr/>
        </p:nvSpPr>
        <p:spPr>
          <a:xfrm>
            <a:off x="595075" y="1975107"/>
            <a:ext cx="10490614" cy="1171691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>
              <a:spcBef>
                <a:spcPct val="0"/>
              </a:spcBef>
              <a:buClr>
                <a:schemeClr val="bg1">
                  <a:lumMod val="75000"/>
                </a:schemeClr>
              </a:buClr>
            </a:pPr>
            <a:r>
              <a:rPr 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Destinada a financiar la exportación de MOI, MOA, Bienes de Capital y de Contratos de exportación Llave en mano (</a:t>
            </a:r>
            <a:r>
              <a:rPr lang="es-A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-embarque), de origen argentino. El financiamiento es SIN recurso. El BICE asume el riesgo total del impago. Permite al Exportador vender a largo plazo y competir en los mercados externos con el precio y la calidad de sus productos, adicionando la posibilidad de otorgar atractivas condiciones de financiamiento al comprador.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1552">
            <a:extLst>
              <a:ext uri="{FF2B5EF4-FFF2-40B4-BE49-F238E27FC236}">
                <a16:creationId xmlns:a16="http://schemas.microsoft.com/office/drawing/2014/main" id="{A90B0C4D-A9BA-4CF3-A443-7078EC1FC893}"/>
              </a:ext>
            </a:extLst>
          </p:cNvPr>
          <p:cNvSpPr txBox="1"/>
          <p:nvPr/>
        </p:nvSpPr>
        <p:spPr>
          <a:xfrm>
            <a:off x="595074" y="3796348"/>
            <a:ext cx="10151947" cy="2344545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 descontable: Descuento de Carta de Crédito y/o pagares/ Letras de Cambio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Financiamiento: Hasta 100% de la operación (+ hasta 10% de los Servicio Técnico, Prima Seguro, Repuestos)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 de capital y Servicios (MOA y MOI): Mínimo USD 200 MIL y Máximo USD 6 MM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Plantas Industriales y “llave en mano”: Mínimo USD 200 MIL y Máximo USD 10 MM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Plazo: Hasta 10 años (a contar de la fecha del cumplido de embarque)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 Requerido: a) </a:t>
            </a:r>
            <a:r>
              <a:rPr lang="es-A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grade, b) Agencia oficial de crédito a la exportación, c) Convenio ALADI, d) otros (en la medida que cumplan con los estándares de riesgo exigidos).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093A948-6610-4E60-AD0F-5A2082ADB7D2}"/>
              </a:ext>
            </a:extLst>
          </p:cNvPr>
          <p:cNvSpPr/>
          <p:nvPr/>
        </p:nvSpPr>
        <p:spPr>
          <a:xfrm>
            <a:off x="664141" y="3384081"/>
            <a:ext cx="1318661" cy="45719"/>
          </a:xfrm>
          <a:prstGeom prst="rect">
            <a:avLst/>
          </a:prstGeom>
          <a:solidFill>
            <a:srgbClr val="41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7314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arra_degradé_colores.png">
            <a:extLst>
              <a:ext uri="{FF2B5EF4-FFF2-40B4-BE49-F238E27FC236}">
                <a16:creationId xmlns:a16="http://schemas.microsoft.com/office/drawing/2014/main" id="{69D55E7E-0082-4655-9498-0AE011030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0444"/>
            <a:ext cx="12192000" cy="207819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CCB96B7-5B52-4428-BAEB-2AB29F0D5BE7}"/>
              </a:ext>
            </a:extLst>
          </p:cNvPr>
          <p:cNvSpPr txBox="1"/>
          <p:nvPr/>
        </p:nvSpPr>
        <p:spPr>
          <a:xfrm>
            <a:off x="595075" y="859367"/>
            <a:ext cx="283603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spc="300" dirty="0" err="1">
                <a:solidFill>
                  <a:srgbClr val="2C61AC"/>
                </a:solidFill>
                <a:latin typeface="Arial"/>
                <a:cs typeface="Arial"/>
              </a:rPr>
              <a:t>Productos</a:t>
            </a:r>
            <a:r>
              <a:rPr lang="en-US" sz="1867" b="1" spc="300" dirty="0">
                <a:solidFill>
                  <a:srgbClr val="2C61AC"/>
                </a:solidFill>
                <a:latin typeface="Arial"/>
                <a:cs typeface="Arial"/>
              </a:rPr>
              <a:t> </a:t>
            </a:r>
            <a:r>
              <a:rPr lang="en-US" sz="1867" b="1" spc="300" dirty="0" err="1">
                <a:solidFill>
                  <a:srgbClr val="2C61AC"/>
                </a:solidFill>
                <a:latin typeface="Arial"/>
                <a:cs typeface="Arial"/>
              </a:rPr>
              <a:t>ComEx</a:t>
            </a:r>
            <a:endParaRPr lang="en-US" sz="1867" b="1" spc="300" dirty="0">
              <a:solidFill>
                <a:srgbClr val="2C61AC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CEEC8-8C9C-4FFA-803C-5846EE25E263}"/>
              </a:ext>
            </a:extLst>
          </p:cNvPr>
          <p:cNvSpPr txBox="1"/>
          <p:nvPr/>
        </p:nvSpPr>
        <p:spPr>
          <a:xfrm>
            <a:off x="595076" y="520735"/>
            <a:ext cx="4486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 spc="400" dirty="0">
                <a:solidFill>
                  <a:srgbClr val="6F635E"/>
                </a:solidFill>
                <a:latin typeface="Arial"/>
                <a:cs typeface="Arial"/>
              </a:rPr>
              <a:t>| </a:t>
            </a:r>
            <a:r>
              <a:rPr lang="es-MX" altLang="es-AR" sz="1200" dirty="0">
                <a:solidFill>
                  <a:srgbClr val="4F4F4F"/>
                </a:solidFill>
              </a:rPr>
              <a:t>FINANCIACIÓN DE EXPORTACIONES A LARGO PLAZO</a:t>
            </a:r>
            <a:endParaRPr lang="es-AR" altLang="es-AR" sz="1200" dirty="0">
              <a:solidFill>
                <a:srgbClr val="4F4F4F"/>
              </a:solidFill>
            </a:endParaRPr>
          </a:p>
        </p:txBody>
      </p:sp>
      <p:pic>
        <p:nvPicPr>
          <p:cNvPr id="96" name="Picture 7" descr="logo bice2.png">
            <a:extLst>
              <a:ext uri="{FF2B5EF4-FFF2-40B4-BE49-F238E27FC236}">
                <a16:creationId xmlns:a16="http://schemas.microsoft.com/office/drawing/2014/main" id="{A22C1CD2-11F1-41E0-BC92-414F12AFD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569" y="510609"/>
            <a:ext cx="2147467" cy="496184"/>
          </a:xfrm>
          <a:prstGeom prst="rect">
            <a:avLst/>
          </a:prstGeom>
        </p:spPr>
      </p:pic>
      <p:sp>
        <p:nvSpPr>
          <p:cNvPr id="42" name="Rectángulo: esquinas superiores redondeadas 41">
            <a:extLst>
              <a:ext uri="{FF2B5EF4-FFF2-40B4-BE49-F238E27FC236}">
                <a16:creationId xmlns:a16="http://schemas.microsoft.com/office/drawing/2014/main" id="{27EAA987-1058-4BD8-9594-FB549B2F20BA}"/>
              </a:ext>
            </a:extLst>
          </p:cNvPr>
          <p:cNvSpPr/>
          <p:nvPr/>
        </p:nvSpPr>
        <p:spPr>
          <a:xfrm>
            <a:off x="651521" y="2899494"/>
            <a:ext cx="1888479" cy="1446731"/>
          </a:xfrm>
          <a:prstGeom prst="round2SameRect">
            <a:avLst/>
          </a:prstGeom>
          <a:solidFill>
            <a:srgbClr val="2C6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B19FDA04-033D-4D2E-9CBD-08961FBD73DD}"/>
              </a:ext>
            </a:extLst>
          </p:cNvPr>
          <p:cNvSpPr/>
          <p:nvPr/>
        </p:nvSpPr>
        <p:spPr>
          <a:xfrm>
            <a:off x="778497" y="3097655"/>
            <a:ext cx="16177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ct val="0"/>
              </a:spcBef>
            </a:pPr>
            <a:r>
              <a:rPr lang="es-A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Financiación de</a:t>
            </a:r>
          </a:p>
          <a:p>
            <a:pPr algn="ctr" defTabSz="711200">
              <a:spcBef>
                <a:spcPct val="0"/>
              </a:spcBef>
            </a:pPr>
            <a:r>
              <a:rPr lang="es-A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exportaciones</a:t>
            </a:r>
          </a:p>
          <a:p>
            <a:pPr algn="ctr" defTabSz="711200">
              <a:spcBef>
                <a:spcPct val="0"/>
              </a:spcBef>
            </a:pPr>
            <a:r>
              <a:rPr lang="es-A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mediano y</a:t>
            </a:r>
          </a:p>
          <a:p>
            <a:pPr algn="ctr" defTabSz="711200">
              <a:spcBef>
                <a:spcPct val="0"/>
              </a:spcBef>
            </a:pPr>
            <a:r>
              <a:rPr lang="es-A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largo plazo</a:t>
            </a:r>
          </a:p>
          <a:p>
            <a:pPr algn="ctr" defTabSz="711200">
              <a:spcBef>
                <a:spcPct val="0"/>
              </a:spcBef>
            </a:pPr>
            <a:endParaRPr lang="es-A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ángulo: esquinas superiores redondeadas 43">
            <a:extLst>
              <a:ext uri="{FF2B5EF4-FFF2-40B4-BE49-F238E27FC236}">
                <a16:creationId xmlns:a16="http://schemas.microsoft.com/office/drawing/2014/main" id="{24717E9A-C75D-4A7F-84FC-4E2253B19B8D}"/>
              </a:ext>
            </a:extLst>
          </p:cNvPr>
          <p:cNvSpPr/>
          <p:nvPr/>
        </p:nvSpPr>
        <p:spPr>
          <a:xfrm rot="10800000">
            <a:off x="651519" y="4373880"/>
            <a:ext cx="1888477" cy="530170"/>
          </a:xfrm>
          <a:prstGeom prst="round2SameRect">
            <a:avLst/>
          </a:prstGeom>
          <a:solidFill>
            <a:srgbClr val="41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7ADF4433-C05D-4833-9099-BEE9F3BAD9A9}"/>
              </a:ext>
            </a:extLst>
          </p:cNvPr>
          <p:cNvSpPr/>
          <p:nvPr/>
        </p:nvSpPr>
        <p:spPr>
          <a:xfrm>
            <a:off x="1130810" y="4454223"/>
            <a:ext cx="8755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11200">
              <a:spcBef>
                <a:spcPct val="0"/>
              </a:spcBef>
            </a:pPr>
            <a:r>
              <a:rPr lang="es-AR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Libor +</a:t>
            </a:r>
          </a:p>
        </p:txBody>
      </p:sp>
      <p:sp>
        <p:nvSpPr>
          <p:cNvPr id="72" name="6 Abrir llave">
            <a:extLst>
              <a:ext uri="{FF2B5EF4-FFF2-40B4-BE49-F238E27FC236}">
                <a16:creationId xmlns:a16="http://schemas.microsoft.com/office/drawing/2014/main" id="{DF2867E6-4675-4A9B-AB68-71E47B0CF6D4}"/>
              </a:ext>
            </a:extLst>
          </p:cNvPr>
          <p:cNvSpPr/>
          <p:nvPr/>
        </p:nvSpPr>
        <p:spPr>
          <a:xfrm>
            <a:off x="2745612" y="2233750"/>
            <a:ext cx="289595" cy="3088457"/>
          </a:xfrm>
          <a:prstGeom prst="leftBrace">
            <a:avLst>
              <a:gd name="adj1" fmla="val 49535"/>
              <a:gd name="adj2" fmla="val 43052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prstClr val="black"/>
              </a:solidFill>
            </a:endParaRPr>
          </a:p>
        </p:txBody>
      </p:sp>
      <p:graphicFrame>
        <p:nvGraphicFramePr>
          <p:cNvPr id="17" name="4 Tabla">
            <a:extLst>
              <a:ext uri="{FF2B5EF4-FFF2-40B4-BE49-F238E27FC236}">
                <a16:creationId xmlns:a16="http://schemas.microsoft.com/office/drawing/2014/main" id="{41CC96F3-251F-4098-88F3-F8862F8A1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825790"/>
              </p:ext>
            </p:extLst>
          </p:nvPr>
        </p:nvGraphicFramePr>
        <p:xfrm>
          <a:off x="3279241" y="2290634"/>
          <a:ext cx="5292528" cy="299256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64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424">
                <a:tc>
                  <a:txBody>
                    <a:bodyPr/>
                    <a:lstStyle/>
                    <a:p>
                      <a:pPr algn="ctr"/>
                      <a:r>
                        <a:rPr lang="es-AR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PLAZO</a:t>
                      </a: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1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SPREAD</a:t>
                      </a: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1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190">
                <a:tc>
                  <a:txBody>
                    <a:bodyPr/>
                    <a:lstStyle/>
                    <a:p>
                      <a:pPr algn="ctr"/>
                      <a:r>
                        <a:rPr lang="es-A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a 24 meses</a:t>
                      </a: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4,00%</a:t>
                      </a: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190">
                <a:tc>
                  <a:txBody>
                    <a:bodyPr/>
                    <a:lstStyle/>
                    <a:p>
                      <a:pPr algn="ctr"/>
                      <a:r>
                        <a:rPr lang="es-A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a 36 meses</a:t>
                      </a: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4,25%</a:t>
                      </a: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190">
                <a:tc>
                  <a:txBody>
                    <a:bodyPr/>
                    <a:lstStyle/>
                    <a:p>
                      <a:pPr algn="ctr"/>
                      <a:r>
                        <a:rPr lang="es-A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a 48 meses</a:t>
                      </a: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4,50%</a:t>
                      </a: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190">
                <a:tc>
                  <a:txBody>
                    <a:bodyPr/>
                    <a:lstStyle/>
                    <a:p>
                      <a:pPr algn="ctr"/>
                      <a:r>
                        <a:rPr lang="es-A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a 60 meses</a:t>
                      </a: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5,00%</a:t>
                      </a: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19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 a 84 meses</a:t>
                      </a:r>
                      <a:endParaRPr lang="es-AR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7,00%</a:t>
                      </a:r>
                      <a:endParaRPr lang="es-AR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190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a 120 meses</a:t>
                      </a:r>
                      <a:endParaRPr lang="es-A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8,50%</a:t>
                      </a:r>
                      <a:endParaRPr lang="es-AR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06" marB="457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DCAA0A95-606C-4FAC-80FD-B721FD3D0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879" y="2226768"/>
            <a:ext cx="876492" cy="86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91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94216" y="2724663"/>
            <a:ext cx="4897785" cy="1434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378" y="826947"/>
            <a:ext cx="3094669" cy="12798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 descr="logo bice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69" y="1232926"/>
            <a:ext cx="2025113" cy="4679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7218" y="3185858"/>
            <a:ext cx="3054041" cy="48628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defTabSz="609585">
              <a:lnSpc>
                <a:spcPct val="80000"/>
              </a:lnSpc>
            </a:pPr>
            <a:r>
              <a:rPr lang="en-US" sz="3200" dirty="0" err="1">
                <a:solidFill>
                  <a:srgbClr val="129BC9"/>
                </a:solidFill>
                <a:latin typeface="Arial"/>
                <a:cs typeface="Arial"/>
              </a:rPr>
              <a:t>Muchas</a:t>
            </a:r>
            <a:r>
              <a:rPr lang="en-US" sz="3200" dirty="0">
                <a:solidFill>
                  <a:srgbClr val="129BC9"/>
                </a:solidFill>
                <a:latin typeface="Arial"/>
                <a:cs typeface="Arial"/>
              </a:rPr>
              <a:t> gracias</a:t>
            </a:r>
          </a:p>
        </p:txBody>
      </p:sp>
    </p:spTree>
    <p:extLst>
      <p:ext uri="{BB962C8B-B14F-4D97-AF65-F5344CB8AC3E}">
        <p14:creationId xmlns:p14="http://schemas.microsoft.com/office/powerpoint/2010/main" val="331169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6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2C61A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488768" y="520735"/>
            <a:ext cx="2185216" cy="492271"/>
            <a:chOff x="6841043" y="629119"/>
            <a:chExt cx="1557816" cy="350935"/>
          </a:xfrm>
        </p:grpSpPr>
        <p:pic>
          <p:nvPicPr>
            <p:cNvPr id="9" name="Picture 8" descr="logo bice2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508"/>
            <a:stretch/>
          </p:blipFill>
          <p:spPr>
            <a:xfrm>
              <a:off x="6841043" y="629119"/>
              <a:ext cx="356806" cy="350935"/>
            </a:xfrm>
            <a:prstGeom prst="rect">
              <a:avLst/>
            </a:prstGeom>
          </p:spPr>
        </p:pic>
        <p:pic>
          <p:nvPicPr>
            <p:cNvPr id="10" name="Picture 9" descr="logo bice2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92" r="-2566"/>
            <a:stretch/>
          </p:blipFill>
          <p:spPr>
            <a:xfrm>
              <a:off x="7197849" y="629119"/>
              <a:ext cx="1201010" cy="350935"/>
            </a:xfrm>
            <a:prstGeom prst="rect">
              <a:avLst/>
            </a:prstGeom>
          </p:spPr>
        </p:pic>
      </p:grpSp>
      <p:pic>
        <p:nvPicPr>
          <p:cNvPr id="11" name="Picture 10" descr="trama.png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5" t="50259" r="10421" b="21272"/>
          <a:stretch/>
        </p:blipFill>
        <p:spPr>
          <a:xfrm>
            <a:off x="6531681" y="5156392"/>
            <a:ext cx="4539623" cy="462789"/>
          </a:xfrm>
          <a:prstGeom prst="rect">
            <a:avLst/>
          </a:prstGeom>
        </p:spPr>
      </p:pic>
      <p:sp>
        <p:nvSpPr>
          <p:cNvPr id="16" name="TextBox 3"/>
          <p:cNvSpPr txBox="1"/>
          <p:nvPr/>
        </p:nvSpPr>
        <p:spPr>
          <a:xfrm>
            <a:off x="595076" y="634824"/>
            <a:ext cx="550092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spc="400" dirty="0" err="1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Herramientas</a:t>
            </a:r>
            <a:r>
              <a:rPr lang="en-US" sz="2133" b="1" spc="400" dirty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2133" b="1" spc="400" dirty="0" err="1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financiación</a:t>
            </a:r>
            <a:r>
              <a:rPr lang="en-US" sz="2133" b="1" spc="400" dirty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para el </a:t>
            </a:r>
            <a:r>
              <a:rPr lang="en-US" sz="2133" b="1" spc="400" dirty="0" err="1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desarrollo</a:t>
            </a:r>
            <a:endParaRPr lang="en-US" sz="2133" spc="400" dirty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595076" y="5078951"/>
            <a:ext cx="5222024" cy="61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267" b="1" dirty="0" err="1">
                <a:solidFill>
                  <a:srgbClr val="FFFFFF"/>
                </a:solidFill>
                <a:latin typeface="Arial"/>
                <a:cs typeface="Arial"/>
              </a:rPr>
              <a:t>Presentación</a:t>
            </a:r>
            <a:endParaRPr lang="en-US" sz="4267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534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8986" y="2067998"/>
            <a:ext cx="10306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solidFill>
                  <a:srgbClr val="129BC9"/>
                </a:solidFill>
                <a:latin typeface="Arial"/>
                <a:cs typeface="Arial"/>
              </a:rPr>
              <a:t>Complementar mercados mediante el alargamiento de plazos, la inclusión de nuevos sujetos de crédito y la estructuración del financiamiento de la inversión real.</a:t>
            </a:r>
          </a:p>
        </p:txBody>
      </p:sp>
      <p:pic>
        <p:nvPicPr>
          <p:cNvPr id="10" name="Imagen 9" descr="barra_degradé_color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0444"/>
            <a:ext cx="12192000" cy="207819"/>
          </a:xfrm>
          <a:prstGeom prst="rect">
            <a:avLst/>
          </a:prstGeom>
        </p:spPr>
      </p:pic>
      <p:sp>
        <p:nvSpPr>
          <p:cNvPr id="12" name="TextBox 3"/>
          <p:cNvSpPr txBox="1"/>
          <p:nvPr/>
        </p:nvSpPr>
        <p:spPr>
          <a:xfrm>
            <a:off x="595075" y="859367"/>
            <a:ext cx="294503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spc="300" dirty="0" err="1">
                <a:solidFill>
                  <a:srgbClr val="2C61AC"/>
                </a:solidFill>
                <a:latin typeface="Arial"/>
                <a:cs typeface="Arial"/>
              </a:rPr>
              <a:t>Misión</a:t>
            </a:r>
            <a:r>
              <a:rPr lang="en-US" sz="1867" b="1" spc="300" dirty="0">
                <a:solidFill>
                  <a:srgbClr val="2C61AC"/>
                </a:solidFill>
                <a:latin typeface="Arial"/>
                <a:cs typeface="Arial"/>
              </a:rPr>
              <a:t> y </a:t>
            </a:r>
            <a:r>
              <a:rPr lang="en-US" sz="1867" b="1" spc="300" dirty="0" err="1">
                <a:solidFill>
                  <a:srgbClr val="2C61AC"/>
                </a:solidFill>
                <a:latin typeface="Arial"/>
                <a:cs typeface="Arial"/>
              </a:rPr>
              <a:t>objetivos</a:t>
            </a:r>
            <a:endParaRPr lang="en-US" sz="1867" b="1" spc="300" dirty="0">
              <a:solidFill>
                <a:srgbClr val="2C61AC"/>
              </a:solidFill>
              <a:latin typeface="Arial"/>
              <a:cs typeface="Arial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595076" y="520735"/>
            <a:ext cx="4486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 spc="400" dirty="0">
                <a:solidFill>
                  <a:srgbClr val="6F635E"/>
                </a:solidFill>
                <a:latin typeface="Arial"/>
                <a:cs typeface="Arial"/>
              </a:rPr>
              <a:t>| PRESENTACIÓN</a:t>
            </a:r>
          </a:p>
        </p:txBody>
      </p:sp>
      <p:pic>
        <p:nvPicPr>
          <p:cNvPr id="7" name="Picture 7" descr="logo bic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569" y="510609"/>
            <a:ext cx="2147467" cy="496184"/>
          </a:xfrm>
          <a:prstGeom prst="rect">
            <a:avLst/>
          </a:prstGeom>
        </p:spPr>
      </p:pic>
      <p:sp>
        <p:nvSpPr>
          <p:cNvPr id="8" name="Shape 1552">
            <a:extLst>
              <a:ext uri="{FF2B5EF4-FFF2-40B4-BE49-F238E27FC236}">
                <a16:creationId xmlns:a16="http://schemas.microsoft.com/office/drawing/2014/main" id="{6A60AD8D-F80E-4771-8C4E-70623F3B32D9}"/>
              </a:ext>
            </a:extLst>
          </p:cNvPr>
          <p:cNvSpPr txBox="1"/>
          <p:nvPr/>
        </p:nvSpPr>
        <p:spPr>
          <a:xfrm>
            <a:off x="595075" y="4062618"/>
            <a:ext cx="5015270" cy="2164006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Clr>
                <a:schemeClr val="dk1"/>
              </a:buClr>
              <a:buSzPct val="41666"/>
            </a:pPr>
            <a:r>
              <a:rPr lang="es-AR" sz="1600" b="1" dirty="0">
                <a:latin typeface="Arial"/>
                <a:ea typeface="Montserrat"/>
                <a:cs typeface="Arial"/>
                <a:sym typeface="Montserrat"/>
              </a:rPr>
              <a:t>1. Impulsar el financiamiento de las </a:t>
            </a:r>
            <a:r>
              <a:rPr lang="es-AR" sz="1600" b="1" dirty="0" err="1">
                <a:latin typeface="Arial"/>
                <a:ea typeface="Montserrat"/>
                <a:cs typeface="Arial"/>
                <a:sym typeface="Montserrat"/>
              </a:rPr>
              <a:t>PyMEs</a:t>
            </a:r>
            <a:endParaRPr lang="es-AR" sz="1600" b="1" dirty="0">
              <a:latin typeface="Arial"/>
              <a:ea typeface="Montserrat"/>
              <a:cs typeface="Arial"/>
              <a:sym typeface="Montserrat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Clr>
                <a:schemeClr val="dk1"/>
              </a:buClr>
              <a:buSzPct val="41666"/>
            </a:pPr>
            <a:r>
              <a:rPr lang="es-AR" sz="1600" dirty="0">
                <a:solidFill>
                  <a:srgbClr val="7F7F7F"/>
                </a:solidFill>
                <a:latin typeface="Arial"/>
                <a:ea typeface="Montserrat"/>
                <a:cs typeface="Arial"/>
                <a:sym typeface="Montserrat"/>
              </a:rPr>
              <a:t>Incorporar nuevas empresas </a:t>
            </a:r>
            <a:r>
              <a:rPr lang="es-AR" sz="1600" dirty="0" err="1">
                <a:solidFill>
                  <a:srgbClr val="7F7F7F"/>
                </a:solidFill>
                <a:latin typeface="Arial"/>
                <a:ea typeface="Montserrat"/>
                <a:cs typeface="Arial"/>
                <a:sym typeface="Montserrat"/>
              </a:rPr>
              <a:t>PyMEs</a:t>
            </a:r>
            <a:r>
              <a:rPr lang="es-AR" sz="1600" dirty="0">
                <a:solidFill>
                  <a:srgbClr val="7F7F7F"/>
                </a:solidFill>
                <a:latin typeface="Arial"/>
                <a:ea typeface="Montserrat"/>
                <a:cs typeface="Arial"/>
                <a:sym typeface="Montserrat"/>
              </a:rPr>
              <a:t> al sistema financiero.</a:t>
            </a:r>
          </a:p>
          <a:p>
            <a:pPr>
              <a:lnSpc>
                <a:spcPct val="115000"/>
              </a:lnSpc>
              <a:spcAft>
                <a:spcPts val="800"/>
              </a:spcAft>
              <a:buClr>
                <a:schemeClr val="dk1"/>
              </a:buClr>
              <a:buSzPct val="41666"/>
            </a:pPr>
            <a:r>
              <a:rPr lang="es-AR" sz="1600" dirty="0">
                <a:solidFill>
                  <a:srgbClr val="7F7F7F"/>
                </a:solidFill>
                <a:latin typeface="Arial"/>
                <a:ea typeface="Montserrat"/>
                <a:cs typeface="Arial"/>
                <a:sym typeface="Montserrat"/>
              </a:rPr>
              <a:t>Impulsar un financiamiento masivo para las Pymes.</a:t>
            </a:r>
          </a:p>
          <a:p>
            <a:pPr>
              <a:lnSpc>
                <a:spcPct val="115000"/>
              </a:lnSpc>
              <a:spcAft>
                <a:spcPts val="800"/>
              </a:spcAft>
              <a:buClr>
                <a:schemeClr val="dk1"/>
              </a:buClr>
              <a:buSzPct val="41666"/>
            </a:pPr>
            <a:r>
              <a:rPr lang="es-AR" sz="1600" dirty="0">
                <a:solidFill>
                  <a:srgbClr val="7F7F7F"/>
                </a:solidFill>
                <a:latin typeface="Arial"/>
                <a:ea typeface="Montserrat"/>
                <a:cs typeface="Arial"/>
                <a:sym typeface="Montserrat"/>
              </a:rPr>
              <a:t>Facilitar el acceso de las </a:t>
            </a:r>
            <a:r>
              <a:rPr lang="es-AR" sz="1600" dirty="0" err="1">
                <a:solidFill>
                  <a:srgbClr val="7F7F7F"/>
                </a:solidFill>
                <a:latin typeface="Arial"/>
                <a:ea typeface="Montserrat"/>
                <a:cs typeface="Arial"/>
                <a:sym typeface="Montserrat"/>
              </a:rPr>
              <a:t>PyMEs</a:t>
            </a:r>
            <a:r>
              <a:rPr lang="es-AR" sz="1600" dirty="0">
                <a:solidFill>
                  <a:srgbClr val="7F7F7F"/>
                </a:solidFill>
                <a:latin typeface="Arial"/>
                <a:ea typeface="Montserrat"/>
                <a:cs typeface="Arial"/>
                <a:sym typeface="Montserrat"/>
              </a:rPr>
              <a:t> al Mercado de Capitales.</a:t>
            </a:r>
          </a:p>
        </p:txBody>
      </p:sp>
      <p:sp>
        <p:nvSpPr>
          <p:cNvPr id="9" name="Shape 1553">
            <a:extLst>
              <a:ext uri="{FF2B5EF4-FFF2-40B4-BE49-F238E27FC236}">
                <a16:creationId xmlns:a16="http://schemas.microsoft.com/office/drawing/2014/main" id="{96ACFF43-216D-42AE-B569-139FB8E1BA74}"/>
              </a:ext>
            </a:extLst>
          </p:cNvPr>
          <p:cNvSpPr txBox="1"/>
          <p:nvPr/>
        </p:nvSpPr>
        <p:spPr>
          <a:xfrm>
            <a:off x="595075" y="3529863"/>
            <a:ext cx="2551500" cy="281624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s-AR" sz="2000" b="1" dirty="0">
                <a:solidFill>
                  <a:srgbClr val="2C61AC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Nuestros objetivos</a:t>
            </a:r>
            <a:endParaRPr lang="es" sz="2000" b="1" dirty="0">
              <a:solidFill>
                <a:srgbClr val="2C61AC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2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Montserrat ExtraLight"/>
              <a:cs typeface="Arial" panose="020B0604020202020204" pitchFamily="34" charset="0"/>
              <a:sym typeface="Montserrat ExtraLight"/>
            </a:endParaRPr>
          </a:p>
        </p:txBody>
      </p:sp>
      <p:sp>
        <p:nvSpPr>
          <p:cNvPr id="11" name="Shape 1552">
            <a:extLst>
              <a:ext uri="{FF2B5EF4-FFF2-40B4-BE49-F238E27FC236}">
                <a16:creationId xmlns:a16="http://schemas.microsoft.com/office/drawing/2014/main" id="{A90B0C4D-A9BA-4CF3-A443-7078EC1FC893}"/>
              </a:ext>
            </a:extLst>
          </p:cNvPr>
          <p:cNvSpPr txBox="1"/>
          <p:nvPr/>
        </p:nvSpPr>
        <p:spPr>
          <a:xfrm>
            <a:off x="5819721" y="4062617"/>
            <a:ext cx="5015270" cy="2164006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Clr>
                <a:schemeClr val="dk1"/>
              </a:buClr>
              <a:buSzPct val="41666"/>
            </a:pPr>
            <a:r>
              <a:rPr lang="es-AR" sz="1600" b="1" dirty="0">
                <a:latin typeface="Arial"/>
                <a:ea typeface="Montserrat"/>
                <a:cs typeface="Arial"/>
                <a:sym typeface="Montserrat"/>
              </a:rPr>
              <a:t>2. Generar un mercado de crédito a largo plazo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Clr>
                <a:schemeClr val="dk1"/>
              </a:buClr>
              <a:buSzPct val="41666"/>
            </a:pPr>
            <a:r>
              <a:rPr lang="es-AR" sz="1600" dirty="0">
                <a:solidFill>
                  <a:srgbClr val="7F7F7F"/>
                </a:solidFill>
                <a:latin typeface="Arial"/>
                <a:ea typeface="Montserrat"/>
                <a:cs typeface="Arial"/>
                <a:sym typeface="Montserrat"/>
              </a:rPr>
              <a:t>Proveer financiamiento y fondeo a </a:t>
            </a:r>
            <a:r>
              <a:rPr lang="es-AR" sz="1600" dirty="0" err="1">
                <a:solidFill>
                  <a:srgbClr val="7F7F7F"/>
                </a:solidFill>
                <a:latin typeface="Arial"/>
                <a:ea typeface="Montserrat"/>
                <a:cs typeface="Arial"/>
                <a:sym typeface="Montserrat"/>
              </a:rPr>
              <a:t>EFIs</a:t>
            </a:r>
            <a:r>
              <a:rPr lang="es-AR" sz="1600" dirty="0">
                <a:solidFill>
                  <a:srgbClr val="7F7F7F"/>
                </a:solidFill>
                <a:latin typeface="Arial"/>
                <a:ea typeface="Montserrat"/>
                <a:cs typeface="Arial"/>
                <a:sym typeface="Montserrat"/>
              </a:rPr>
              <a:t> a largo plazo.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buClr>
                <a:schemeClr val="dk1"/>
              </a:buClr>
              <a:buSzPct val="41666"/>
            </a:pPr>
            <a:r>
              <a:rPr lang="es-AR" sz="1600" dirty="0">
                <a:solidFill>
                  <a:srgbClr val="7F7F7F"/>
                </a:solidFill>
                <a:latin typeface="Arial"/>
                <a:ea typeface="Montserrat"/>
                <a:cs typeface="Arial"/>
                <a:sym typeface="Montserrat"/>
              </a:rPr>
              <a:t>Generar información, señales e incentivos para que el sistema incremente su financiamiento a largo plazo.</a:t>
            </a:r>
          </a:p>
        </p:txBody>
      </p:sp>
      <p:sp>
        <p:nvSpPr>
          <p:cNvPr id="14" name="Shape 1553">
            <a:extLst>
              <a:ext uri="{FF2B5EF4-FFF2-40B4-BE49-F238E27FC236}">
                <a16:creationId xmlns:a16="http://schemas.microsoft.com/office/drawing/2014/main" id="{3DF581BA-004B-4A1E-A7CD-6F4D823A0640}"/>
              </a:ext>
            </a:extLst>
          </p:cNvPr>
          <p:cNvSpPr txBox="1"/>
          <p:nvPr/>
        </p:nvSpPr>
        <p:spPr>
          <a:xfrm>
            <a:off x="595075" y="1672842"/>
            <a:ext cx="2551500" cy="281624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s-AR" sz="2000" b="1" dirty="0">
                <a:solidFill>
                  <a:srgbClr val="2C61AC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Nuestra misión</a:t>
            </a:r>
            <a:endParaRPr lang="es" sz="2000" b="1" dirty="0">
              <a:solidFill>
                <a:srgbClr val="2C61AC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20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Montserrat ExtraLight"/>
              <a:cs typeface="Arial" panose="020B0604020202020204" pitchFamily="34" charset="0"/>
              <a:sym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16152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9920" y="1913743"/>
            <a:ext cx="9601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El BICE cuenta fundamentalmente con tres líneas de negocios. Las mismas se adecúan dinámicamente en función de las necesidades empresariales, las distintas realidades del mercado. </a:t>
            </a:r>
          </a:p>
        </p:txBody>
      </p:sp>
      <p:pic>
        <p:nvPicPr>
          <p:cNvPr id="10" name="Imagen 9" descr="barra_degradé_color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0444"/>
            <a:ext cx="12192000" cy="207819"/>
          </a:xfrm>
          <a:prstGeom prst="rect">
            <a:avLst/>
          </a:prstGeom>
        </p:spPr>
      </p:pic>
      <p:sp>
        <p:nvSpPr>
          <p:cNvPr id="12" name="TextBox 3"/>
          <p:cNvSpPr txBox="1"/>
          <p:nvPr/>
        </p:nvSpPr>
        <p:spPr>
          <a:xfrm>
            <a:off x="595075" y="859367"/>
            <a:ext cx="299633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spc="400" dirty="0" err="1">
                <a:solidFill>
                  <a:srgbClr val="2C61AC"/>
                </a:solidFill>
                <a:latin typeface="Arial"/>
                <a:cs typeface="Arial"/>
              </a:rPr>
              <a:t>Áreas</a:t>
            </a:r>
            <a:r>
              <a:rPr lang="en-US" sz="1867" b="1" spc="400" dirty="0">
                <a:solidFill>
                  <a:srgbClr val="2C61AC"/>
                </a:solidFill>
                <a:latin typeface="Arial"/>
                <a:cs typeface="Arial"/>
              </a:rPr>
              <a:t> de </a:t>
            </a:r>
            <a:r>
              <a:rPr lang="en-US" sz="1867" b="1" spc="300" dirty="0" err="1">
                <a:solidFill>
                  <a:srgbClr val="2C61AC"/>
                </a:solidFill>
                <a:latin typeface="Arial"/>
                <a:cs typeface="Arial"/>
              </a:rPr>
              <a:t>negocio</a:t>
            </a:r>
            <a:endParaRPr lang="en-US" sz="1867" b="1" spc="300" dirty="0">
              <a:solidFill>
                <a:srgbClr val="2C61AC"/>
              </a:solidFill>
              <a:latin typeface="Arial"/>
              <a:cs typeface="Arial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595076" y="520735"/>
            <a:ext cx="4486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 spc="400" dirty="0">
                <a:solidFill>
                  <a:srgbClr val="6F635E"/>
                </a:solidFill>
                <a:latin typeface="Arial"/>
                <a:cs typeface="Arial"/>
              </a:rPr>
              <a:t>| PRESENTACIÓN</a:t>
            </a:r>
          </a:p>
        </p:txBody>
      </p:sp>
      <p:pic>
        <p:nvPicPr>
          <p:cNvPr id="7" name="Picture 7" descr="logo bic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569" y="510609"/>
            <a:ext cx="2147467" cy="496184"/>
          </a:xfrm>
          <a:prstGeom prst="rect">
            <a:avLst/>
          </a:prstGeom>
        </p:spPr>
      </p:pic>
      <p:sp>
        <p:nvSpPr>
          <p:cNvPr id="14" name="Shape 1553">
            <a:extLst>
              <a:ext uri="{FF2B5EF4-FFF2-40B4-BE49-F238E27FC236}">
                <a16:creationId xmlns:a16="http://schemas.microsoft.com/office/drawing/2014/main" id="{3DF581BA-004B-4A1E-A7CD-6F4D823A0640}"/>
              </a:ext>
            </a:extLst>
          </p:cNvPr>
          <p:cNvSpPr txBox="1"/>
          <p:nvPr/>
        </p:nvSpPr>
        <p:spPr>
          <a:xfrm>
            <a:off x="595075" y="1482594"/>
            <a:ext cx="2551500" cy="281624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s-AR" sz="2000" b="1" dirty="0">
                <a:solidFill>
                  <a:srgbClr val="2C61AC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Líneas de </a:t>
            </a:r>
            <a:r>
              <a:rPr lang="es-AR" sz="2000" b="1" dirty="0">
                <a:solidFill>
                  <a:schemeClr val="accent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negocio</a:t>
            </a:r>
            <a:endParaRPr lang="es" sz="2000" b="1" dirty="0">
              <a:solidFill>
                <a:schemeClr val="accent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600" dirty="0">
              <a:solidFill>
                <a:schemeClr val="bg1">
                  <a:lumMod val="75000"/>
                </a:schemeClr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4FAE07A6-E768-4728-8584-7DDC7BC967FD}"/>
              </a:ext>
            </a:extLst>
          </p:cNvPr>
          <p:cNvSpPr/>
          <p:nvPr/>
        </p:nvSpPr>
        <p:spPr>
          <a:xfrm>
            <a:off x="595075" y="4510682"/>
            <a:ext cx="3575060" cy="1847515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  <a:buSzPct val="110000"/>
            </a:pPr>
            <a:endParaRPr lang="es-AR" sz="1600" dirty="0">
              <a:solidFill>
                <a:srgbClr val="129BC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4AF71988-7436-458A-AE2F-CF1F8A5F51E7}"/>
              </a:ext>
            </a:extLst>
          </p:cNvPr>
          <p:cNvSpPr/>
          <p:nvPr/>
        </p:nvSpPr>
        <p:spPr>
          <a:xfrm>
            <a:off x="6142796" y="4466904"/>
            <a:ext cx="3575060" cy="1847515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9" name="Shape 1906">
            <a:extLst>
              <a:ext uri="{FF2B5EF4-FFF2-40B4-BE49-F238E27FC236}">
                <a16:creationId xmlns:a16="http://schemas.microsoft.com/office/drawing/2014/main" id="{FBE74888-536F-4851-A067-0CBB5617CA05}"/>
              </a:ext>
            </a:extLst>
          </p:cNvPr>
          <p:cNvSpPr txBox="1"/>
          <p:nvPr/>
        </p:nvSpPr>
        <p:spPr>
          <a:xfrm>
            <a:off x="809080" y="4909880"/>
            <a:ext cx="3149674" cy="8154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171450" lvl="0" indent="-171450">
              <a:lnSpc>
                <a:spcPct val="150000"/>
              </a:lnSpc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Inversiones</a:t>
            </a:r>
          </a:p>
          <a:p>
            <a:pPr marL="171450" lvl="0" indent="-171450">
              <a:lnSpc>
                <a:spcPct val="150000"/>
              </a:lnSpc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Capital de Trabajo Asociado</a:t>
            </a:r>
          </a:p>
          <a:p>
            <a:pPr marL="171450" lvl="0" indent="-171450">
              <a:lnSpc>
                <a:spcPct val="150000"/>
              </a:lnSpc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Cofinanciamientos</a:t>
            </a:r>
          </a:p>
          <a:p>
            <a:pPr marL="171450" lvl="0" indent="-171450">
              <a:lnSpc>
                <a:spcPct val="150000"/>
              </a:lnSpc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Comercio Exterior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E528F84-EE36-46A6-8147-8878B03C391F}"/>
              </a:ext>
            </a:extLst>
          </p:cNvPr>
          <p:cNvSpPr/>
          <p:nvPr/>
        </p:nvSpPr>
        <p:spPr>
          <a:xfrm>
            <a:off x="785017" y="4578554"/>
            <a:ext cx="26613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ct val="110000"/>
            </a:pPr>
            <a:r>
              <a:rPr lang="es-AR" sz="1400" b="1" dirty="0">
                <a:solidFill>
                  <a:srgbClr val="129BC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Financiamiento de Empresas</a:t>
            </a:r>
          </a:p>
        </p:txBody>
      </p:sp>
      <p:sp>
        <p:nvSpPr>
          <p:cNvPr id="20" name="Shape 1906">
            <a:extLst>
              <a:ext uri="{FF2B5EF4-FFF2-40B4-BE49-F238E27FC236}">
                <a16:creationId xmlns:a16="http://schemas.microsoft.com/office/drawing/2014/main" id="{F015579E-6CF9-4591-8FFA-3B8F66D421E9}"/>
              </a:ext>
            </a:extLst>
          </p:cNvPr>
          <p:cNvSpPr txBox="1"/>
          <p:nvPr/>
        </p:nvSpPr>
        <p:spPr>
          <a:xfrm>
            <a:off x="6721477" y="5029026"/>
            <a:ext cx="3149674" cy="5569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171450" lvl="0" indent="-171450">
              <a:lnSpc>
                <a:spcPct val="150000"/>
              </a:lnSpc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Inversiones</a:t>
            </a:r>
          </a:p>
          <a:p>
            <a:pPr marL="171450" lvl="0" indent="-171450">
              <a:lnSpc>
                <a:spcPct val="150000"/>
              </a:lnSpc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Leasing</a:t>
            </a:r>
          </a:p>
          <a:p>
            <a:pPr lvl="0">
              <a:lnSpc>
                <a:spcPct val="150000"/>
              </a:lnSpc>
              <a:buClr>
                <a:schemeClr val="tx1"/>
              </a:buClr>
              <a:buSzPct val="110000"/>
            </a:pPr>
            <a:endParaRPr lang="es-A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84F9DD5-ED52-408A-8509-A2130FBCDE0B}"/>
              </a:ext>
            </a:extLst>
          </p:cNvPr>
          <p:cNvSpPr/>
          <p:nvPr/>
        </p:nvSpPr>
        <p:spPr>
          <a:xfrm>
            <a:off x="6721477" y="4569657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buSzPct val="110000"/>
            </a:pPr>
            <a:r>
              <a:rPr lang="es-AR" sz="1400" b="1" dirty="0">
                <a:solidFill>
                  <a:srgbClr val="129BC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Financiamiento de</a:t>
            </a:r>
          </a:p>
          <a:p>
            <a:pPr lvl="0">
              <a:buClr>
                <a:srgbClr val="000000"/>
              </a:buClr>
              <a:buSzPct val="110000"/>
            </a:pPr>
            <a:r>
              <a:rPr lang="es-AR" sz="1400" b="1" dirty="0">
                <a:solidFill>
                  <a:srgbClr val="129BC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Entidades Financieras</a:t>
            </a:r>
          </a:p>
        </p:txBody>
      </p:sp>
      <p:sp>
        <p:nvSpPr>
          <p:cNvPr id="22" name="Shape 1906">
            <a:extLst>
              <a:ext uri="{FF2B5EF4-FFF2-40B4-BE49-F238E27FC236}">
                <a16:creationId xmlns:a16="http://schemas.microsoft.com/office/drawing/2014/main" id="{B6ECD8F8-D112-4E58-BAC7-111673425B29}"/>
              </a:ext>
            </a:extLst>
          </p:cNvPr>
          <p:cNvSpPr txBox="1"/>
          <p:nvPr/>
        </p:nvSpPr>
        <p:spPr>
          <a:xfrm>
            <a:off x="8143019" y="4876481"/>
            <a:ext cx="3149674" cy="5106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  <a:buSzPct val="110000"/>
            </a:pPr>
            <a:endParaRPr lang="es-A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FCDA345C-201D-4E10-A331-4B896BAB9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5" y="2671991"/>
            <a:ext cx="3575060" cy="178753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3D36073-17DE-4749-9758-48A38E5A2F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96" y="2588946"/>
            <a:ext cx="3575060" cy="178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4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arra_degradé_colores.png">
            <a:extLst>
              <a:ext uri="{FF2B5EF4-FFF2-40B4-BE49-F238E27FC236}">
                <a16:creationId xmlns:a16="http://schemas.microsoft.com/office/drawing/2014/main" id="{69D55E7E-0082-4655-9498-0AE011030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0444"/>
            <a:ext cx="12192000" cy="207819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CCB96B7-5B52-4428-BAEB-2AB29F0D5BE7}"/>
              </a:ext>
            </a:extLst>
          </p:cNvPr>
          <p:cNvSpPr txBox="1"/>
          <p:nvPr/>
        </p:nvSpPr>
        <p:spPr>
          <a:xfrm>
            <a:off x="595075" y="859367"/>
            <a:ext cx="328487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spc="400" dirty="0" err="1">
                <a:solidFill>
                  <a:srgbClr val="2C61AC"/>
                </a:solidFill>
                <a:latin typeface="Arial"/>
                <a:cs typeface="Arial"/>
              </a:rPr>
              <a:t>Cobertura</a:t>
            </a:r>
            <a:r>
              <a:rPr lang="en-US" sz="1867" b="1" spc="400" dirty="0">
                <a:solidFill>
                  <a:srgbClr val="2C61AC"/>
                </a:solidFill>
                <a:latin typeface="Arial"/>
                <a:cs typeface="Arial"/>
              </a:rPr>
              <a:t> </a:t>
            </a:r>
            <a:r>
              <a:rPr lang="en-US" sz="1867" b="1" spc="300" dirty="0" err="1">
                <a:solidFill>
                  <a:srgbClr val="2C61AC"/>
                </a:solidFill>
                <a:latin typeface="Arial"/>
                <a:cs typeface="Arial"/>
              </a:rPr>
              <a:t>nacional</a:t>
            </a:r>
            <a:endParaRPr lang="en-US" sz="1867" b="1" spc="300" dirty="0">
              <a:solidFill>
                <a:srgbClr val="2C61AC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CEEC8-8C9C-4FFA-803C-5846EE25E263}"/>
              </a:ext>
            </a:extLst>
          </p:cNvPr>
          <p:cNvSpPr txBox="1"/>
          <p:nvPr/>
        </p:nvSpPr>
        <p:spPr>
          <a:xfrm>
            <a:off x="595076" y="520735"/>
            <a:ext cx="4486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 spc="400" dirty="0">
                <a:solidFill>
                  <a:srgbClr val="6F635E"/>
                </a:solidFill>
                <a:latin typeface="Arial"/>
                <a:cs typeface="Arial"/>
              </a:rPr>
              <a:t>| PRESENTACIÓN</a:t>
            </a:r>
          </a:p>
        </p:txBody>
      </p:sp>
      <p:sp>
        <p:nvSpPr>
          <p:cNvPr id="10" name="Shape 1552">
            <a:extLst>
              <a:ext uri="{FF2B5EF4-FFF2-40B4-BE49-F238E27FC236}">
                <a16:creationId xmlns:a16="http://schemas.microsoft.com/office/drawing/2014/main" id="{DFC87EB8-A52C-486B-A4F1-1B4D907455B8}"/>
              </a:ext>
            </a:extLst>
          </p:cNvPr>
          <p:cNvSpPr txBox="1"/>
          <p:nvPr/>
        </p:nvSpPr>
        <p:spPr>
          <a:xfrm>
            <a:off x="5736555" y="2138424"/>
            <a:ext cx="5426368" cy="3524271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285750" lvl="0" indent="-285750">
              <a:lnSpc>
                <a:spcPct val="115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s-AR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Montserrat"/>
                <a:cs typeface="Arial"/>
                <a:sym typeface="Montserrat"/>
              </a:rPr>
              <a:t>Presencia territorial </a:t>
            </a:r>
            <a:r>
              <a:rPr lang="es-AR" sz="1500" dirty="0">
                <a:solidFill>
                  <a:srgbClr val="7F7F7F"/>
                </a:solidFill>
                <a:latin typeface="Arial"/>
                <a:ea typeface="Montserrat"/>
                <a:cs typeface="Arial"/>
                <a:sym typeface="Montserrat"/>
              </a:rPr>
              <a:t>a través de su Casa Central y 10 puestos de promoción permanente distribuidos en el país.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ct val="41666"/>
              <a:buFont typeface="Arial" panose="020B0604020202020204" pitchFamily="34" charset="0"/>
              <a:buChar char="•"/>
            </a:pPr>
            <a:endParaRPr lang="es-AR" sz="1500" dirty="0">
              <a:solidFill>
                <a:srgbClr val="7F7F7F"/>
              </a:solidFill>
              <a:latin typeface="Arial"/>
              <a:ea typeface="Montserrat"/>
              <a:cs typeface="Arial"/>
              <a:sym typeface="Montserrat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s-AR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Montserrat"/>
                <a:cs typeface="Arial"/>
                <a:sym typeface="Montserrat"/>
              </a:rPr>
              <a:t>Complementación</a:t>
            </a:r>
            <a:r>
              <a:rPr lang="es-AR" sz="1500" dirty="0">
                <a:solidFill>
                  <a:srgbClr val="7F7F7F"/>
                </a:solidFill>
                <a:latin typeface="Arial"/>
                <a:ea typeface="Montserrat"/>
                <a:cs typeface="Arial"/>
                <a:sym typeface="Montserrat"/>
              </a:rPr>
              <a:t> con Sociedades de Garantía Recíprocas (</a:t>
            </a:r>
            <a:r>
              <a:rPr lang="es-AR" sz="1500" dirty="0" err="1">
                <a:solidFill>
                  <a:srgbClr val="7F7F7F"/>
                </a:solidFill>
                <a:latin typeface="Arial"/>
                <a:ea typeface="Montserrat"/>
                <a:cs typeface="Arial"/>
                <a:sym typeface="Montserrat"/>
              </a:rPr>
              <a:t>SGRs</a:t>
            </a:r>
            <a:r>
              <a:rPr lang="es-AR" sz="1500" dirty="0">
                <a:solidFill>
                  <a:srgbClr val="7F7F7F"/>
                </a:solidFill>
                <a:latin typeface="Arial"/>
                <a:ea typeface="Montserrat"/>
                <a:cs typeface="Arial"/>
                <a:sym typeface="Montserrat"/>
              </a:rPr>
              <a:t>) y Entidades Financieras (</a:t>
            </a:r>
            <a:r>
              <a:rPr lang="es-AR" sz="1500" dirty="0" err="1">
                <a:solidFill>
                  <a:srgbClr val="7F7F7F"/>
                </a:solidFill>
                <a:latin typeface="Arial"/>
                <a:ea typeface="Montserrat"/>
                <a:cs typeface="Arial"/>
                <a:sym typeface="Montserrat"/>
              </a:rPr>
              <a:t>EFIs</a:t>
            </a:r>
            <a:r>
              <a:rPr lang="es-AR" sz="1500" dirty="0">
                <a:solidFill>
                  <a:srgbClr val="7F7F7F"/>
                </a:solidFill>
                <a:latin typeface="Arial"/>
                <a:ea typeface="Montserrat"/>
                <a:cs typeface="Arial"/>
                <a:sym typeface="Montserrat"/>
              </a:rPr>
              <a:t>), que permiten vincular al BICE con empresas de menor escala, facilitando el acceso al crédito y minimizando los costos de otorgamiento.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s-AR" sz="1500" dirty="0">
              <a:solidFill>
                <a:srgbClr val="7F7F7F"/>
              </a:solidFill>
              <a:latin typeface="Arial"/>
              <a:ea typeface="Montserrat"/>
              <a:cs typeface="Arial"/>
              <a:sym typeface="Montserrat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s-AR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Montserrat"/>
                <a:cs typeface="Arial"/>
                <a:sym typeface="Montserrat"/>
              </a:rPr>
              <a:t>Articulación</a:t>
            </a:r>
            <a:r>
              <a:rPr lang="es-AR" sz="1500" dirty="0">
                <a:solidFill>
                  <a:srgbClr val="7F7F7F"/>
                </a:solidFill>
                <a:latin typeface="Arial"/>
                <a:ea typeface="Montserrat"/>
                <a:cs typeface="Arial"/>
                <a:sym typeface="Montserrat"/>
              </a:rPr>
              <a:t> con Organismos Públicos y Gobiernos Provinciales mediante instrumentos de financiamiento con objetivos específicos.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4F58B29-6E54-4850-B398-1270CCDE9F10}"/>
              </a:ext>
            </a:extLst>
          </p:cNvPr>
          <p:cNvGrpSpPr/>
          <p:nvPr/>
        </p:nvGrpSpPr>
        <p:grpSpPr>
          <a:xfrm>
            <a:off x="1838426" y="1530415"/>
            <a:ext cx="2287975" cy="4950563"/>
            <a:chOff x="3358039" y="-107665"/>
            <a:chExt cx="2215003" cy="4792672"/>
          </a:xfrm>
          <a:solidFill>
            <a:srgbClr val="41B3E5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7EDF56-BA87-42D2-80C8-D5ABAA9FD9CD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878470" y="4366130"/>
              <a:ext cx="328443" cy="318877"/>
            </a:xfrm>
            <a:custGeom>
              <a:avLst/>
              <a:gdLst>
                <a:gd name="T0" fmla="*/ 0 w 235"/>
                <a:gd name="T1" fmla="*/ 0 h 235"/>
                <a:gd name="T2" fmla="*/ 4 w 235"/>
                <a:gd name="T3" fmla="*/ 18 h 235"/>
                <a:gd name="T4" fmla="*/ 4 w 235"/>
                <a:gd name="T5" fmla="*/ 31 h 235"/>
                <a:gd name="T6" fmla="*/ 4 w 235"/>
                <a:gd name="T7" fmla="*/ 44 h 235"/>
                <a:gd name="T8" fmla="*/ 4 w 235"/>
                <a:gd name="T9" fmla="*/ 57 h 235"/>
                <a:gd name="T10" fmla="*/ 4 w 235"/>
                <a:gd name="T11" fmla="*/ 70 h 235"/>
                <a:gd name="T12" fmla="*/ 4 w 235"/>
                <a:gd name="T13" fmla="*/ 84 h 235"/>
                <a:gd name="T14" fmla="*/ 4 w 235"/>
                <a:gd name="T15" fmla="*/ 97 h 235"/>
                <a:gd name="T16" fmla="*/ 4 w 235"/>
                <a:gd name="T17" fmla="*/ 109 h 235"/>
                <a:gd name="T18" fmla="*/ 4 w 235"/>
                <a:gd name="T19" fmla="*/ 123 h 235"/>
                <a:gd name="T20" fmla="*/ 10 w 235"/>
                <a:gd name="T21" fmla="*/ 136 h 235"/>
                <a:gd name="T22" fmla="*/ 10 w 235"/>
                <a:gd name="T23" fmla="*/ 149 h 235"/>
                <a:gd name="T24" fmla="*/ 18 w 235"/>
                <a:gd name="T25" fmla="*/ 163 h 235"/>
                <a:gd name="T26" fmla="*/ 33 w 235"/>
                <a:gd name="T27" fmla="*/ 163 h 235"/>
                <a:gd name="T28" fmla="*/ 47 w 235"/>
                <a:gd name="T29" fmla="*/ 163 h 235"/>
                <a:gd name="T30" fmla="*/ 61 w 235"/>
                <a:gd name="T31" fmla="*/ 163 h 235"/>
                <a:gd name="T32" fmla="*/ 75 w 235"/>
                <a:gd name="T33" fmla="*/ 163 h 235"/>
                <a:gd name="T34" fmla="*/ 88 w 235"/>
                <a:gd name="T35" fmla="*/ 163 h 235"/>
                <a:gd name="T36" fmla="*/ 102 w 235"/>
                <a:gd name="T37" fmla="*/ 163 h 235"/>
                <a:gd name="T38" fmla="*/ 116 w 235"/>
                <a:gd name="T39" fmla="*/ 171 h 235"/>
                <a:gd name="T40" fmla="*/ 130 w 235"/>
                <a:gd name="T41" fmla="*/ 167 h 235"/>
                <a:gd name="T42" fmla="*/ 144 w 235"/>
                <a:gd name="T43" fmla="*/ 167 h 235"/>
                <a:gd name="T44" fmla="*/ 159 w 235"/>
                <a:gd name="T45" fmla="*/ 163 h 235"/>
                <a:gd name="T46" fmla="*/ 173 w 235"/>
                <a:gd name="T47" fmla="*/ 163 h 235"/>
                <a:gd name="T48" fmla="*/ 181 w 235"/>
                <a:gd name="T49" fmla="*/ 149 h 235"/>
                <a:gd name="T50" fmla="*/ 167 w 235"/>
                <a:gd name="T51" fmla="*/ 145 h 235"/>
                <a:gd name="T52" fmla="*/ 153 w 235"/>
                <a:gd name="T53" fmla="*/ 140 h 235"/>
                <a:gd name="T54" fmla="*/ 140 w 235"/>
                <a:gd name="T55" fmla="*/ 132 h 235"/>
                <a:gd name="T56" fmla="*/ 126 w 235"/>
                <a:gd name="T57" fmla="*/ 123 h 235"/>
                <a:gd name="T58" fmla="*/ 112 w 235"/>
                <a:gd name="T59" fmla="*/ 119 h 235"/>
                <a:gd name="T60" fmla="*/ 102 w 235"/>
                <a:gd name="T61" fmla="*/ 105 h 235"/>
                <a:gd name="T62" fmla="*/ 88 w 235"/>
                <a:gd name="T63" fmla="*/ 105 h 235"/>
                <a:gd name="T64" fmla="*/ 75 w 235"/>
                <a:gd name="T65" fmla="*/ 105 h 235"/>
                <a:gd name="T66" fmla="*/ 65 w 235"/>
                <a:gd name="T67" fmla="*/ 92 h 235"/>
                <a:gd name="T68" fmla="*/ 51 w 235"/>
                <a:gd name="T69" fmla="*/ 79 h 235"/>
                <a:gd name="T70" fmla="*/ 37 w 235"/>
                <a:gd name="T71" fmla="*/ 66 h 235"/>
                <a:gd name="T72" fmla="*/ 33 w 235"/>
                <a:gd name="T73" fmla="*/ 53 h 235"/>
                <a:gd name="T74" fmla="*/ 33 w 235"/>
                <a:gd name="T75" fmla="*/ 39 h 235"/>
                <a:gd name="T76" fmla="*/ 28 w 235"/>
                <a:gd name="T77" fmla="*/ 27 h 235"/>
                <a:gd name="T78" fmla="*/ 18 w 235"/>
                <a:gd name="T79" fmla="*/ 13 h 235"/>
                <a:gd name="T80" fmla="*/ 0 w 235"/>
                <a:gd name="T81" fmla="*/ 0 h 235"/>
                <a:gd name="T82" fmla="*/ 0 w 235"/>
                <a:gd name="T83" fmla="*/ 0 h 23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5"/>
                <a:gd name="T127" fmla="*/ 0 h 235"/>
                <a:gd name="T128" fmla="*/ 235 w 235"/>
                <a:gd name="T129" fmla="*/ 235 h 23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5" h="235">
                  <a:moveTo>
                    <a:pt x="0" y="0"/>
                  </a:moveTo>
                  <a:lnTo>
                    <a:pt x="6" y="24"/>
                  </a:lnTo>
                  <a:lnTo>
                    <a:pt x="6" y="42"/>
                  </a:lnTo>
                  <a:lnTo>
                    <a:pt x="6" y="60"/>
                  </a:lnTo>
                  <a:lnTo>
                    <a:pt x="6" y="78"/>
                  </a:lnTo>
                  <a:lnTo>
                    <a:pt x="6" y="96"/>
                  </a:lnTo>
                  <a:lnTo>
                    <a:pt x="6" y="114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86"/>
                  </a:lnTo>
                  <a:lnTo>
                    <a:pt x="12" y="204"/>
                  </a:lnTo>
                  <a:lnTo>
                    <a:pt x="24" y="222"/>
                  </a:lnTo>
                  <a:lnTo>
                    <a:pt x="42" y="222"/>
                  </a:lnTo>
                  <a:lnTo>
                    <a:pt x="60" y="222"/>
                  </a:lnTo>
                  <a:lnTo>
                    <a:pt x="78" y="222"/>
                  </a:lnTo>
                  <a:lnTo>
                    <a:pt x="96" y="222"/>
                  </a:lnTo>
                  <a:lnTo>
                    <a:pt x="114" y="222"/>
                  </a:lnTo>
                  <a:lnTo>
                    <a:pt x="132" y="222"/>
                  </a:lnTo>
                  <a:lnTo>
                    <a:pt x="150" y="234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204" y="222"/>
                  </a:lnTo>
                  <a:lnTo>
                    <a:pt x="222" y="222"/>
                  </a:lnTo>
                  <a:lnTo>
                    <a:pt x="234" y="204"/>
                  </a:lnTo>
                  <a:lnTo>
                    <a:pt x="216" y="198"/>
                  </a:lnTo>
                  <a:lnTo>
                    <a:pt x="198" y="192"/>
                  </a:lnTo>
                  <a:lnTo>
                    <a:pt x="180" y="180"/>
                  </a:lnTo>
                  <a:lnTo>
                    <a:pt x="162" y="168"/>
                  </a:lnTo>
                  <a:lnTo>
                    <a:pt x="144" y="162"/>
                  </a:lnTo>
                  <a:lnTo>
                    <a:pt x="132" y="144"/>
                  </a:lnTo>
                  <a:lnTo>
                    <a:pt x="114" y="144"/>
                  </a:lnTo>
                  <a:lnTo>
                    <a:pt x="96" y="144"/>
                  </a:lnTo>
                  <a:lnTo>
                    <a:pt x="84" y="126"/>
                  </a:lnTo>
                  <a:lnTo>
                    <a:pt x="66" y="108"/>
                  </a:lnTo>
                  <a:lnTo>
                    <a:pt x="48" y="90"/>
                  </a:lnTo>
                  <a:lnTo>
                    <a:pt x="42" y="72"/>
                  </a:lnTo>
                  <a:lnTo>
                    <a:pt x="42" y="54"/>
                  </a:lnTo>
                  <a:lnTo>
                    <a:pt x="36" y="36"/>
                  </a:lnTo>
                  <a:lnTo>
                    <a:pt x="24" y="18"/>
                  </a:lnTo>
                  <a:lnTo>
                    <a:pt x="0" y="0"/>
                  </a:lnTo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F84D66B-2737-48A4-AE12-8A93575F5DC3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4233886" y="4613617"/>
              <a:ext cx="111068" cy="53939"/>
            </a:xfrm>
            <a:custGeom>
              <a:avLst/>
              <a:gdLst>
                <a:gd name="T0" fmla="*/ 17 w 79"/>
                <a:gd name="T1" fmla="*/ 0 h 40"/>
                <a:gd name="T2" fmla="*/ 26 w 79"/>
                <a:gd name="T3" fmla="*/ 3 h 40"/>
                <a:gd name="T4" fmla="*/ 33 w 79"/>
                <a:gd name="T5" fmla="*/ 0 h 40"/>
                <a:gd name="T6" fmla="*/ 40 w 79"/>
                <a:gd name="T7" fmla="*/ 0 h 40"/>
                <a:gd name="T8" fmla="*/ 47 w 79"/>
                <a:gd name="T9" fmla="*/ 3 h 40"/>
                <a:gd name="T10" fmla="*/ 54 w 79"/>
                <a:gd name="T11" fmla="*/ 4 h 40"/>
                <a:gd name="T12" fmla="*/ 57 w 79"/>
                <a:gd name="T13" fmla="*/ 11 h 40"/>
                <a:gd name="T14" fmla="*/ 61 w 79"/>
                <a:gd name="T15" fmla="*/ 17 h 40"/>
                <a:gd name="T16" fmla="*/ 54 w 79"/>
                <a:gd name="T17" fmla="*/ 20 h 40"/>
                <a:gd name="T18" fmla="*/ 47 w 79"/>
                <a:gd name="T19" fmla="*/ 20 h 40"/>
                <a:gd name="T20" fmla="*/ 40 w 79"/>
                <a:gd name="T21" fmla="*/ 20 h 40"/>
                <a:gd name="T22" fmla="*/ 33 w 79"/>
                <a:gd name="T23" fmla="*/ 22 h 40"/>
                <a:gd name="T24" fmla="*/ 26 w 79"/>
                <a:gd name="T25" fmla="*/ 26 h 40"/>
                <a:gd name="T26" fmla="*/ 19 w 79"/>
                <a:gd name="T27" fmla="*/ 28 h 40"/>
                <a:gd name="T28" fmla="*/ 12 w 79"/>
                <a:gd name="T29" fmla="*/ 26 h 40"/>
                <a:gd name="T30" fmla="*/ 4 w 79"/>
                <a:gd name="T31" fmla="*/ 26 h 40"/>
                <a:gd name="T32" fmla="*/ 0 w 79"/>
                <a:gd name="T33" fmla="*/ 20 h 40"/>
                <a:gd name="T34" fmla="*/ 4 w 79"/>
                <a:gd name="T35" fmla="*/ 13 h 40"/>
                <a:gd name="T36" fmla="*/ 7 w 79"/>
                <a:gd name="T37" fmla="*/ 7 h 40"/>
                <a:gd name="T38" fmla="*/ 17 w 79"/>
                <a:gd name="T39" fmla="*/ 0 h 40"/>
                <a:gd name="T40" fmla="*/ 17 w 79"/>
                <a:gd name="T41" fmla="*/ 0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9"/>
                <a:gd name="T64" fmla="*/ 0 h 40"/>
                <a:gd name="T65" fmla="*/ 79 w 79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9" h="40">
                  <a:moveTo>
                    <a:pt x="21" y="0"/>
                  </a:moveTo>
                  <a:lnTo>
                    <a:pt x="33" y="3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60" y="3"/>
                  </a:lnTo>
                  <a:lnTo>
                    <a:pt x="69" y="6"/>
                  </a:lnTo>
                  <a:lnTo>
                    <a:pt x="72" y="15"/>
                  </a:lnTo>
                  <a:lnTo>
                    <a:pt x="78" y="24"/>
                  </a:lnTo>
                  <a:lnTo>
                    <a:pt x="69" y="27"/>
                  </a:lnTo>
                  <a:lnTo>
                    <a:pt x="60" y="27"/>
                  </a:lnTo>
                  <a:lnTo>
                    <a:pt x="51" y="27"/>
                  </a:lnTo>
                  <a:lnTo>
                    <a:pt x="42" y="30"/>
                  </a:lnTo>
                  <a:lnTo>
                    <a:pt x="33" y="36"/>
                  </a:lnTo>
                  <a:lnTo>
                    <a:pt x="24" y="39"/>
                  </a:lnTo>
                  <a:lnTo>
                    <a:pt x="15" y="36"/>
                  </a:lnTo>
                  <a:lnTo>
                    <a:pt x="6" y="36"/>
                  </a:lnTo>
                  <a:lnTo>
                    <a:pt x="0" y="27"/>
                  </a:lnTo>
                  <a:lnTo>
                    <a:pt x="6" y="18"/>
                  </a:lnTo>
                  <a:lnTo>
                    <a:pt x="9" y="9"/>
                  </a:lnTo>
                  <a:lnTo>
                    <a:pt x="21" y="0"/>
                  </a:lnTo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560CE6A-7DDB-453C-84EE-33C91B91A52D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4695609" y="4178929"/>
              <a:ext cx="190401" cy="98360"/>
            </a:xfrm>
            <a:custGeom>
              <a:avLst/>
              <a:gdLst>
                <a:gd name="T0" fmla="*/ 91 w 136"/>
                <a:gd name="T1" fmla="*/ 7 h 73"/>
                <a:gd name="T2" fmla="*/ 82 w 136"/>
                <a:gd name="T3" fmla="*/ 4 h 73"/>
                <a:gd name="T4" fmla="*/ 75 w 136"/>
                <a:gd name="T5" fmla="*/ 4 h 73"/>
                <a:gd name="T6" fmla="*/ 68 w 136"/>
                <a:gd name="T7" fmla="*/ 4 h 73"/>
                <a:gd name="T8" fmla="*/ 61 w 136"/>
                <a:gd name="T9" fmla="*/ 4 h 73"/>
                <a:gd name="T10" fmla="*/ 54 w 136"/>
                <a:gd name="T11" fmla="*/ 7 h 73"/>
                <a:gd name="T12" fmla="*/ 47 w 136"/>
                <a:gd name="T13" fmla="*/ 4 h 73"/>
                <a:gd name="T14" fmla="*/ 40 w 136"/>
                <a:gd name="T15" fmla="*/ 3 h 73"/>
                <a:gd name="T16" fmla="*/ 33 w 136"/>
                <a:gd name="T17" fmla="*/ 0 h 73"/>
                <a:gd name="T18" fmla="*/ 26 w 136"/>
                <a:gd name="T19" fmla="*/ 3 h 73"/>
                <a:gd name="T20" fmla="*/ 30 w 136"/>
                <a:gd name="T21" fmla="*/ 8 h 73"/>
                <a:gd name="T22" fmla="*/ 35 w 136"/>
                <a:gd name="T23" fmla="*/ 15 h 73"/>
                <a:gd name="T24" fmla="*/ 28 w 136"/>
                <a:gd name="T25" fmla="*/ 20 h 73"/>
                <a:gd name="T26" fmla="*/ 21 w 136"/>
                <a:gd name="T27" fmla="*/ 24 h 73"/>
                <a:gd name="T28" fmla="*/ 14 w 136"/>
                <a:gd name="T29" fmla="*/ 26 h 73"/>
                <a:gd name="T30" fmla="*/ 14 w 136"/>
                <a:gd name="T31" fmla="*/ 32 h 73"/>
                <a:gd name="T32" fmla="*/ 7 w 136"/>
                <a:gd name="T33" fmla="*/ 37 h 73"/>
                <a:gd name="T34" fmla="*/ 0 w 136"/>
                <a:gd name="T35" fmla="*/ 41 h 73"/>
                <a:gd name="T36" fmla="*/ 0 w 136"/>
                <a:gd name="T37" fmla="*/ 48 h 73"/>
                <a:gd name="T38" fmla="*/ 7 w 136"/>
                <a:gd name="T39" fmla="*/ 52 h 73"/>
                <a:gd name="T40" fmla="*/ 14 w 136"/>
                <a:gd name="T41" fmla="*/ 52 h 73"/>
                <a:gd name="T42" fmla="*/ 21 w 136"/>
                <a:gd name="T43" fmla="*/ 50 h 73"/>
                <a:gd name="T44" fmla="*/ 28 w 136"/>
                <a:gd name="T45" fmla="*/ 48 h 73"/>
                <a:gd name="T46" fmla="*/ 35 w 136"/>
                <a:gd name="T47" fmla="*/ 46 h 73"/>
                <a:gd name="T48" fmla="*/ 42 w 136"/>
                <a:gd name="T49" fmla="*/ 43 h 73"/>
                <a:gd name="T50" fmla="*/ 49 w 136"/>
                <a:gd name="T51" fmla="*/ 39 h 73"/>
                <a:gd name="T52" fmla="*/ 56 w 136"/>
                <a:gd name="T53" fmla="*/ 37 h 73"/>
                <a:gd name="T54" fmla="*/ 63 w 136"/>
                <a:gd name="T55" fmla="*/ 32 h 73"/>
                <a:gd name="T56" fmla="*/ 70 w 136"/>
                <a:gd name="T57" fmla="*/ 28 h 73"/>
                <a:gd name="T58" fmla="*/ 77 w 136"/>
                <a:gd name="T59" fmla="*/ 24 h 73"/>
                <a:gd name="T60" fmla="*/ 84 w 136"/>
                <a:gd name="T61" fmla="*/ 20 h 73"/>
                <a:gd name="T62" fmla="*/ 91 w 136"/>
                <a:gd name="T63" fmla="*/ 20 h 73"/>
                <a:gd name="T64" fmla="*/ 91 w 136"/>
                <a:gd name="T65" fmla="*/ 7 h 73"/>
                <a:gd name="T66" fmla="*/ 101 w 136"/>
                <a:gd name="T67" fmla="*/ 11 h 73"/>
                <a:gd name="T68" fmla="*/ 105 w 136"/>
                <a:gd name="T69" fmla="*/ 4 h 73"/>
                <a:gd name="T70" fmla="*/ 91 w 136"/>
                <a:gd name="T71" fmla="*/ 7 h 73"/>
                <a:gd name="T72" fmla="*/ 82 w 136"/>
                <a:gd name="T73" fmla="*/ 0 h 73"/>
                <a:gd name="T74" fmla="*/ 75 w 136"/>
                <a:gd name="T75" fmla="*/ 3 h 73"/>
                <a:gd name="T76" fmla="*/ 68 w 136"/>
                <a:gd name="T77" fmla="*/ 7 h 73"/>
                <a:gd name="T78" fmla="*/ 40 w 136"/>
                <a:gd name="T79" fmla="*/ 7 h 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6"/>
                <a:gd name="T121" fmla="*/ 0 h 73"/>
                <a:gd name="T122" fmla="*/ 136 w 136"/>
                <a:gd name="T123" fmla="*/ 73 h 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6" h="73">
                  <a:moveTo>
                    <a:pt x="117" y="9"/>
                  </a:moveTo>
                  <a:lnTo>
                    <a:pt x="105" y="6"/>
                  </a:lnTo>
                  <a:lnTo>
                    <a:pt x="96" y="6"/>
                  </a:lnTo>
                  <a:lnTo>
                    <a:pt x="87" y="6"/>
                  </a:lnTo>
                  <a:lnTo>
                    <a:pt x="78" y="6"/>
                  </a:lnTo>
                  <a:lnTo>
                    <a:pt x="69" y="9"/>
                  </a:lnTo>
                  <a:lnTo>
                    <a:pt x="60" y="6"/>
                  </a:lnTo>
                  <a:lnTo>
                    <a:pt x="51" y="3"/>
                  </a:lnTo>
                  <a:lnTo>
                    <a:pt x="42" y="0"/>
                  </a:lnTo>
                  <a:lnTo>
                    <a:pt x="33" y="3"/>
                  </a:lnTo>
                  <a:lnTo>
                    <a:pt x="39" y="12"/>
                  </a:lnTo>
                  <a:lnTo>
                    <a:pt x="45" y="21"/>
                  </a:lnTo>
                  <a:lnTo>
                    <a:pt x="36" y="27"/>
                  </a:lnTo>
                  <a:lnTo>
                    <a:pt x="27" y="33"/>
                  </a:lnTo>
                  <a:lnTo>
                    <a:pt x="18" y="36"/>
                  </a:lnTo>
                  <a:lnTo>
                    <a:pt x="18" y="45"/>
                  </a:lnTo>
                  <a:lnTo>
                    <a:pt x="9" y="51"/>
                  </a:lnTo>
                  <a:lnTo>
                    <a:pt x="0" y="57"/>
                  </a:lnTo>
                  <a:lnTo>
                    <a:pt x="0" y="66"/>
                  </a:lnTo>
                  <a:lnTo>
                    <a:pt x="9" y="72"/>
                  </a:lnTo>
                  <a:lnTo>
                    <a:pt x="18" y="72"/>
                  </a:lnTo>
                  <a:lnTo>
                    <a:pt x="27" y="69"/>
                  </a:lnTo>
                  <a:lnTo>
                    <a:pt x="36" y="66"/>
                  </a:lnTo>
                  <a:lnTo>
                    <a:pt x="45" y="63"/>
                  </a:lnTo>
                  <a:lnTo>
                    <a:pt x="54" y="60"/>
                  </a:lnTo>
                  <a:lnTo>
                    <a:pt x="63" y="54"/>
                  </a:lnTo>
                  <a:lnTo>
                    <a:pt x="72" y="51"/>
                  </a:lnTo>
                  <a:lnTo>
                    <a:pt x="81" y="45"/>
                  </a:lnTo>
                  <a:lnTo>
                    <a:pt x="90" y="39"/>
                  </a:lnTo>
                  <a:lnTo>
                    <a:pt x="99" y="33"/>
                  </a:lnTo>
                  <a:lnTo>
                    <a:pt x="108" y="27"/>
                  </a:lnTo>
                  <a:lnTo>
                    <a:pt x="117" y="27"/>
                  </a:lnTo>
                  <a:lnTo>
                    <a:pt x="117" y="9"/>
                  </a:lnTo>
                  <a:lnTo>
                    <a:pt x="129" y="15"/>
                  </a:lnTo>
                  <a:lnTo>
                    <a:pt x="135" y="6"/>
                  </a:lnTo>
                  <a:lnTo>
                    <a:pt x="117" y="9"/>
                  </a:lnTo>
                  <a:lnTo>
                    <a:pt x="105" y="0"/>
                  </a:lnTo>
                  <a:lnTo>
                    <a:pt x="96" y="3"/>
                  </a:lnTo>
                  <a:lnTo>
                    <a:pt x="87" y="9"/>
                  </a:lnTo>
                  <a:lnTo>
                    <a:pt x="51" y="9"/>
                  </a:lnTo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116D684B-6A05-4B4A-9FA8-783B39B43261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4825717" y="4178929"/>
              <a:ext cx="180881" cy="134848"/>
            </a:xfrm>
            <a:custGeom>
              <a:avLst/>
              <a:gdLst>
                <a:gd name="T0" fmla="*/ 4 w 130"/>
                <a:gd name="T1" fmla="*/ 54 h 100"/>
                <a:gd name="T2" fmla="*/ 0 w 130"/>
                <a:gd name="T3" fmla="*/ 63 h 100"/>
                <a:gd name="T4" fmla="*/ 3 w 130"/>
                <a:gd name="T5" fmla="*/ 70 h 100"/>
                <a:gd name="T6" fmla="*/ 10 w 130"/>
                <a:gd name="T7" fmla="*/ 71 h 100"/>
                <a:gd name="T8" fmla="*/ 16 w 130"/>
                <a:gd name="T9" fmla="*/ 67 h 100"/>
                <a:gd name="T10" fmla="*/ 23 w 130"/>
                <a:gd name="T11" fmla="*/ 63 h 100"/>
                <a:gd name="T12" fmla="*/ 30 w 130"/>
                <a:gd name="T13" fmla="*/ 60 h 100"/>
                <a:gd name="T14" fmla="*/ 37 w 130"/>
                <a:gd name="T15" fmla="*/ 59 h 100"/>
                <a:gd name="T16" fmla="*/ 44 w 130"/>
                <a:gd name="T17" fmla="*/ 54 h 100"/>
                <a:gd name="T18" fmla="*/ 51 w 130"/>
                <a:gd name="T19" fmla="*/ 50 h 100"/>
                <a:gd name="T20" fmla="*/ 60 w 130"/>
                <a:gd name="T21" fmla="*/ 48 h 100"/>
                <a:gd name="T22" fmla="*/ 67 w 130"/>
                <a:gd name="T23" fmla="*/ 46 h 100"/>
                <a:gd name="T24" fmla="*/ 74 w 130"/>
                <a:gd name="T25" fmla="*/ 41 h 100"/>
                <a:gd name="T26" fmla="*/ 81 w 130"/>
                <a:gd name="T27" fmla="*/ 39 h 100"/>
                <a:gd name="T28" fmla="*/ 88 w 130"/>
                <a:gd name="T29" fmla="*/ 35 h 100"/>
                <a:gd name="T30" fmla="*/ 95 w 130"/>
                <a:gd name="T31" fmla="*/ 28 h 100"/>
                <a:gd name="T32" fmla="*/ 99 w 130"/>
                <a:gd name="T33" fmla="*/ 20 h 100"/>
                <a:gd name="T34" fmla="*/ 92 w 130"/>
                <a:gd name="T35" fmla="*/ 20 h 100"/>
                <a:gd name="T36" fmla="*/ 85 w 130"/>
                <a:gd name="T37" fmla="*/ 17 h 100"/>
                <a:gd name="T38" fmla="*/ 78 w 130"/>
                <a:gd name="T39" fmla="*/ 15 h 100"/>
                <a:gd name="T40" fmla="*/ 74 w 130"/>
                <a:gd name="T41" fmla="*/ 9 h 100"/>
                <a:gd name="T42" fmla="*/ 72 w 130"/>
                <a:gd name="T43" fmla="*/ 3 h 100"/>
                <a:gd name="T44" fmla="*/ 65 w 130"/>
                <a:gd name="T45" fmla="*/ 0 h 100"/>
                <a:gd name="T46" fmla="*/ 58 w 130"/>
                <a:gd name="T47" fmla="*/ 4 h 100"/>
                <a:gd name="T48" fmla="*/ 53 w 130"/>
                <a:gd name="T49" fmla="*/ 11 h 100"/>
                <a:gd name="T50" fmla="*/ 46 w 130"/>
                <a:gd name="T51" fmla="*/ 13 h 100"/>
                <a:gd name="T52" fmla="*/ 39 w 130"/>
                <a:gd name="T53" fmla="*/ 17 h 100"/>
                <a:gd name="T54" fmla="*/ 37 w 130"/>
                <a:gd name="T55" fmla="*/ 24 h 100"/>
                <a:gd name="T56" fmla="*/ 34 w 130"/>
                <a:gd name="T57" fmla="*/ 31 h 100"/>
                <a:gd name="T58" fmla="*/ 32 w 130"/>
                <a:gd name="T59" fmla="*/ 37 h 100"/>
                <a:gd name="T60" fmla="*/ 25 w 130"/>
                <a:gd name="T61" fmla="*/ 37 h 100"/>
                <a:gd name="T62" fmla="*/ 18 w 130"/>
                <a:gd name="T63" fmla="*/ 41 h 100"/>
                <a:gd name="T64" fmla="*/ 11 w 130"/>
                <a:gd name="T65" fmla="*/ 46 h 100"/>
                <a:gd name="T66" fmla="*/ 4 w 130"/>
                <a:gd name="T67" fmla="*/ 54 h 100"/>
                <a:gd name="T68" fmla="*/ 4 w 130"/>
                <a:gd name="T69" fmla="*/ 54 h 1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0"/>
                <a:gd name="T106" fmla="*/ 0 h 100"/>
                <a:gd name="T107" fmla="*/ 130 w 130"/>
                <a:gd name="T108" fmla="*/ 100 h 1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0" h="100">
                  <a:moveTo>
                    <a:pt x="6" y="75"/>
                  </a:moveTo>
                  <a:lnTo>
                    <a:pt x="0" y="87"/>
                  </a:lnTo>
                  <a:lnTo>
                    <a:pt x="3" y="96"/>
                  </a:lnTo>
                  <a:lnTo>
                    <a:pt x="12" y="99"/>
                  </a:lnTo>
                  <a:lnTo>
                    <a:pt x="21" y="93"/>
                  </a:lnTo>
                  <a:lnTo>
                    <a:pt x="30" y="87"/>
                  </a:lnTo>
                  <a:lnTo>
                    <a:pt x="39" y="84"/>
                  </a:lnTo>
                  <a:lnTo>
                    <a:pt x="48" y="81"/>
                  </a:lnTo>
                  <a:lnTo>
                    <a:pt x="57" y="75"/>
                  </a:lnTo>
                  <a:lnTo>
                    <a:pt x="66" y="69"/>
                  </a:lnTo>
                  <a:lnTo>
                    <a:pt x="78" y="66"/>
                  </a:lnTo>
                  <a:lnTo>
                    <a:pt x="87" y="63"/>
                  </a:lnTo>
                  <a:lnTo>
                    <a:pt x="96" y="57"/>
                  </a:lnTo>
                  <a:lnTo>
                    <a:pt x="105" y="54"/>
                  </a:lnTo>
                  <a:lnTo>
                    <a:pt x="114" y="48"/>
                  </a:lnTo>
                  <a:lnTo>
                    <a:pt x="123" y="39"/>
                  </a:lnTo>
                  <a:lnTo>
                    <a:pt x="129" y="27"/>
                  </a:lnTo>
                  <a:lnTo>
                    <a:pt x="120" y="27"/>
                  </a:lnTo>
                  <a:lnTo>
                    <a:pt x="111" y="24"/>
                  </a:lnTo>
                  <a:lnTo>
                    <a:pt x="102" y="21"/>
                  </a:lnTo>
                  <a:lnTo>
                    <a:pt x="96" y="12"/>
                  </a:lnTo>
                  <a:lnTo>
                    <a:pt x="93" y="3"/>
                  </a:lnTo>
                  <a:lnTo>
                    <a:pt x="84" y="0"/>
                  </a:lnTo>
                  <a:lnTo>
                    <a:pt x="75" y="6"/>
                  </a:lnTo>
                  <a:lnTo>
                    <a:pt x="69" y="15"/>
                  </a:lnTo>
                  <a:lnTo>
                    <a:pt x="60" y="18"/>
                  </a:lnTo>
                  <a:lnTo>
                    <a:pt x="51" y="24"/>
                  </a:lnTo>
                  <a:lnTo>
                    <a:pt x="48" y="33"/>
                  </a:lnTo>
                  <a:lnTo>
                    <a:pt x="45" y="42"/>
                  </a:lnTo>
                  <a:lnTo>
                    <a:pt x="42" y="51"/>
                  </a:lnTo>
                  <a:lnTo>
                    <a:pt x="33" y="51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75"/>
                  </a:lnTo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1EC5542D-3418-4C34-8884-A231625F6385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370732" y="3377770"/>
              <a:ext cx="734632" cy="932834"/>
            </a:xfrm>
            <a:custGeom>
              <a:avLst/>
              <a:gdLst>
                <a:gd name="T0" fmla="*/ 268 w 526"/>
                <a:gd name="T1" fmla="*/ 4 h 688"/>
                <a:gd name="T2" fmla="*/ 235 w 526"/>
                <a:gd name="T3" fmla="*/ 9 h 688"/>
                <a:gd name="T4" fmla="*/ 195 w 526"/>
                <a:gd name="T5" fmla="*/ 13 h 688"/>
                <a:gd name="T6" fmla="*/ 167 w 526"/>
                <a:gd name="T7" fmla="*/ 15 h 688"/>
                <a:gd name="T8" fmla="*/ 130 w 526"/>
                <a:gd name="T9" fmla="*/ 15 h 688"/>
                <a:gd name="T10" fmla="*/ 102 w 526"/>
                <a:gd name="T11" fmla="*/ 13 h 688"/>
                <a:gd name="T12" fmla="*/ 75 w 526"/>
                <a:gd name="T13" fmla="*/ 15 h 688"/>
                <a:gd name="T14" fmla="*/ 58 w 526"/>
                <a:gd name="T15" fmla="*/ 31 h 688"/>
                <a:gd name="T16" fmla="*/ 54 w 526"/>
                <a:gd name="T17" fmla="*/ 57 h 688"/>
                <a:gd name="T18" fmla="*/ 47 w 526"/>
                <a:gd name="T19" fmla="*/ 83 h 688"/>
                <a:gd name="T20" fmla="*/ 40 w 526"/>
                <a:gd name="T21" fmla="*/ 109 h 688"/>
                <a:gd name="T22" fmla="*/ 37 w 526"/>
                <a:gd name="T23" fmla="*/ 136 h 688"/>
                <a:gd name="T24" fmla="*/ 23 w 526"/>
                <a:gd name="T25" fmla="*/ 162 h 688"/>
                <a:gd name="T26" fmla="*/ 28 w 526"/>
                <a:gd name="T27" fmla="*/ 189 h 688"/>
                <a:gd name="T28" fmla="*/ 28 w 526"/>
                <a:gd name="T29" fmla="*/ 215 h 688"/>
                <a:gd name="T30" fmla="*/ 37 w 526"/>
                <a:gd name="T31" fmla="*/ 241 h 688"/>
                <a:gd name="T32" fmla="*/ 26 w 526"/>
                <a:gd name="T33" fmla="*/ 268 h 688"/>
                <a:gd name="T34" fmla="*/ 7 w 526"/>
                <a:gd name="T35" fmla="*/ 294 h 688"/>
                <a:gd name="T36" fmla="*/ 3 w 526"/>
                <a:gd name="T37" fmla="*/ 320 h 688"/>
                <a:gd name="T38" fmla="*/ 0 w 526"/>
                <a:gd name="T39" fmla="*/ 346 h 688"/>
                <a:gd name="T40" fmla="*/ 3 w 526"/>
                <a:gd name="T41" fmla="*/ 373 h 688"/>
                <a:gd name="T42" fmla="*/ 16 w 526"/>
                <a:gd name="T43" fmla="*/ 395 h 688"/>
                <a:gd name="T44" fmla="*/ 23 w 526"/>
                <a:gd name="T45" fmla="*/ 419 h 688"/>
                <a:gd name="T46" fmla="*/ 48 w 526"/>
                <a:gd name="T47" fmla="*/ 395 h 688"/>
                <a:gd name="T48" fmla="*/ 70 w 526"/>
                <a:gd name="T49" fmla="*/ 403 h 688"/>
                <a:gd name="T50" fmla="*/ 84 w 526"/>
                <a:gd name="T51" fmla="*/ 430 h 688"/>
                <a:gd name="T52" fmla="*/ 91 w 526"/>
                <a:gd name="T53" fmla="*/ 456 h 688"/>
                <a:gd name="T54" fmla="*/ 98 w 526"/>
                <a:gd name="T55" fmla="*/ 482 h 688"/>
                <a:gd name="T56" fmla="*/ 126 w 526"/>
                <a:gd name="T57" fmla="*/ 482 h 688"/>
                <a:gd name="T58" fmla="*/ 163 w 526"/>
                <a:gd name="T59" fmla="*/ 482 h 688"/>
                <a:gd name="T60" fmla="*/ 200 w 526"/>
                <a:gd name="T61" fmla="*/ 482 h 688"/>
                <a:gd name="T62" fmla="*/ 228 w 526"/>
                <a:gd name="T63" fmla="*/ 486 h 688"/>
                <a:gd name="T64" fmla="*/ 269 w 526"/>
                <a:gd name="T65" fmla="*/ 489 h 688"/>
                <a:gd name="T66" fmla="*/ 295 w 526"/>
                <a:gd name="T67" fmla="*/ 502 h 688"/>
                <a:gd name="T68" fmla="*/ 288 w 526"/>
                <a:gd name="T69" fmla="*/ 475 h 688"/>
                <a:gd name="T70" fmla="*/ 269 w 526"/>
                <a:gd name="T71" fmla="*/ 451 h 688"/>
                <a:gd name="T72" fmla="*/ 258 w 526"/>
                <a:gd name="T73" fmla="*/ 425 h 688"/>
                <a:gd name="T74" fmla="*/ 249 w 526"/>
                <a:gd name="T75" fmla="*/ 399 h 688"/>
                <a:gd name="T76" fmla="*/ 246 w 526"/>
                <a:gd name="T77" fmla="*/ 373 h 688"/>
                <a:gd name="T78" fmla="*/ 268 w 526"/>
                <a:gd name="T79" fmla="*/ 350 h 688"/>
                <a:gd name="T80" fmla="*/ 275 w 526"/>
                <a:gd name="T81" fmla="*/ 335 h 688"/>
                <a:gd name="T82" fmla="*/ 295 w 526"/>
                <a:gd name="T83" fmla="*/ 304 h 688"/>
                <a:gd name="T84" fmla="*/ 313 w 526"/>
                <a:gd name="T85" fmla="*/ 280 h 688"/>
                <a:gd name="T86" fmla="*/ 319 w 526"/>
                <a:gd name="T87" fmla="*/ 252 h 688"/>
                <a:gd name="T88" fmla="*/ 326 w 526"/>
                <a:gd name="T89" fmla="*/ 224 h 688"/>
                <a:gd name="T90" fmla="*/ 351 w 526"/>
                <a:gd name="T91" fmla="*/ 203 h 688"/>
                <a:gd name="T92" fmla="*/ 372 w 526"/>
                <a:gd name="T93" fmla="*/ 182 h 688"/>
                <a:gd name="T94" fmla="*/ 393 w 526"/>
                <a:gd name="T95" fmla="*/ 156 h 688"/>
                <a:gd name="T96" fmla="*/ 402 w 526"/>
                <a:gd name="T97" fmla="*/ 127 h 688"/>
                <a:gd name="T98" fmla="*/ 404 w 526"/>
                <a:gd name="T99" fmla="*/ 101 h 688"/>
                <a:gd name="T100" fmla="*/ 400 w 526"/>
                <a:gd name="T101" fmla="*/ 74 h 688"/>
                <a:gd name="T102" fmla="*/ 372 w 526"/>
                <a:gd name="T103" fmla="*/ 59 h 688"/>
                <a:gd name="T104" fmla="*/ 344 w 526"/>
                <a:gd name="T105" fmla="*/ 42 h 688"/>
                <a:gd name="T106" fmla="*/ 319 w 526"/>
                <a:gd name="T107" fmla="*/ 18 h 688"/>
                <a:gd name="T108" fmla="*/ 290 w 526"/>
                <a:gd name="T109" fmla="*/ 0 h 6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26"/>
                <a:gd name="T166" fmla="*/ 0 h 688"/>
                <a:gd name="T167" fmla="*/ 526 w 526"/>
                <a:gd name="T168" fmla="*/ 688 h 6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26" h="688">
                  <a:moveTo>
                    <a:pt x="375" y="0"/>
                  </a:moveTo>
                  <a:lnTo>
                    <a:pt x="363" y="3"/>
                  </a:lnTo>
                  <a:lnTo>
                    <a:pt x="354" y="3"/>
                  </a:lnTo>
                  <a:lnTo>
                    <a:pt x="345" y="6"/>
                  </a:lnTo>
                  <a:lnTo>
                    <a:pt x="336" y="6"/>
                  </a:lnTo>
                  <a:lnTo>
                    <a:pt x="324" y="9"/>
                  </a:lnTo>
                  <a:lnTo>
                    <a:pt x="312" y="9"/>
                  </a:lnTo>
                  <a:lnTo>
                    <a:pt x="303" y="12"/>
                  </a:lnTo>
                  <a:lnTo>
                    <a:pt x="294" y="12"/>
                  </a:lnTo>
                  <a:lnTo>
                    <a:pt x="273" y="15"/>
                  </a:lnTo>
                  <a:lnTo>
                    <a:pt x="261" y="18"/>
                  </a:lnTo>
                  <a:lnTo>
                    <a:pt x="252" y="18"/>
                  </a:lnTo>
                  <a:lnTo>
                    <a:pt x="243" y="18"/>
                  </a:lnTo>
                  <a:lnTo>
                    <a:pt x="234" y="21"/>
                  </a:lnTo>
                  <a:lnTo>
                    <a:pt x="225" y="21"/>
                  </a:lnTo>
                  <a:lnTo>
                    <a:pt x="216" y="21"/>
                  </a:lnTo>
                  <a:lnTo>
                    <a:pt x="207" y="21"/>
                  </a:lnTo>
                  <a:lnTo>
                    <a:pt x="198" y="21"/>
                  </a:lnTo>
                  <a:lnTo>
                    <a:pt x="189" y="21"/>
                  </a:lnTo>
                  <a:lnTo>
                    <a:pt x="168" y="21"/>
                  </a:lnTo>
                  <a:lnTo>
                    <a:pt x="159" y="18"/>
                  </a:lnTo>
                  <a:lnTo>
                    <a:pt x="150" y="18"/>
                  </a:lnTo>
                  <a:lnTo>
                    <a:pt x="141" y="18"/>
                  </a:lnTo>
                  <a:lnTo>
                    <a:pt x="132" y="18"/>
                  </a:lnTo>
                  <a:lnTo>
                    <a:pt x="123" y="18"/>
                  </a:lnTo>
                  <a:lnTo>
                    <a:pt x="114" y="18"/>
                  </a:lnTo>
                  <a:lnTo>
                    <a:pt x="105" y="21"/>
                  </a:lnTo>
                  <a:lnTo>
                    <a:pt x="96" y="21"/>
                  </a:lnTo>
                  <a:lnTo>
                    <a:pt x="87" y="24"/>
                  </a:lnTo>
                  <a:lnTo>
                    <a:pt x="78" y="24"/>
                  </a:lnTo>
                  <a:lnTo>
                    <a:pt x="75" y="33"/>
                  </a:lnTo>
                  <a:lnTo>
                    <a:pt x="75" y="42"/>
                  </a:lnTo>
                  <a:lnTo>
                    <a:pt x="72" y="51"/>
                  </a:lnTo>
                  <a:lnTo>
                    <a:pt x="72" y="60"/>
                  </a:lnTo>
                  <a:lnTo>
                    <a:pt x="72" y="69"/>
                  </a:lnTo>
                  <a:lnTo>
                    <a:pt x="69" y="78"/>
                  </a:lnTo>
                  <a:lnTo>
                    <a:pt x="66" y="87"/>
                  </a:lnTo>
                  <a:lnTo>
                    <a:pt x="63" y="96"/>
                  </a:lnTo>
                  <a:lnTo>
                    <a:pt x="60" y="105"/>
                  </a:lnTo>
                  <a:lnTo>
                    <a:pt x="60" y="114"/>
                  </a:lnTo>
                  <a:lnTo>
                    <a:pt x="57" y="123"/>
                  </a:lnTo>
                  <a:lnTo>
                    <a:pt x="54" y="132"/>
                  </a:lnTo>
                  <a:lnTo>
                    <a:pt x="54" y="141"/>
                  </a:lnTo>
                  <a:lnTo>
                    <a:pt x="51" y="150"/>
                  </a:lnTo>
                  <a:lnTo>
                    <a:pt x="48" y="159"/>
                  </a:lnTo>
                  <a:lnTo>
                    <a:pt x="48" y="168"/>
                  </a:lnTo>
                  <a:lnTo>
                    <a:pt x="48" y="177"/>
                  </a:lnTo>
                  <a:lnTo>
                    <a:pt x="48" y="186"/>
                  </a:lnTo>
                  <a:lnTo>
                    <a:pt x="48" y="195"/>
                  </a:lnTo>
                  <a:lnTo>
                    <a:pt x="45" y="204"/>
                  </a:lnTo>
                  <a:lnTo>
                    <a:pt x="36" y="213"/>
                  </a:lnTo>
                  <a:lnTo>
                    <a:pt x="30" y="222"/>
                  </a:lnTo>
                  <a:lnTo>
                    <a:pt x="30" y="231"/>
                  </a:lnTo>
                  <a:lnTo>
                    <a:pt x="33" y="240"/>
                  </a:lnTo>
                  <a:lnTo>
                    <a:pt x="33" y="249"/>
                  </a:lnTo>
                  <a:lnTo>
                    <a:pt x="36" y="258"/>
                  </a:lnTo>
                  <a:lnTo>
                    <a:pt x="36" y="267"/>
                  </a:lnTo>
                  <a:lnTo>
                    <a:pt x="36" y="276"/>
                  </a:lnTo>
                  <a:lnTo>
                    <a:pt x="36" y="285"/>
                  </a:lnTo>
                  <a:lnTo>
                    <a:pt x="36" y="294"/>
                  </a:lnTo>
                  <a:lnTo>
                    <a:pt x="39" y="303"/>
                  </a:lnTo>
                  <a:lnTo>
                    <a:pt x="48" y="312"/>
                  </a:lnTo>
                  <a:lnTo>
                    <a:pt x="51" y="321"/>
                  </a:lnTo>
                  <a:lnTo>
                    <a:pt x="48" y="330"/>
                  </a:lnTo>
                  <a:lnTo>
                    <a:pt x="45" y="339"/>
                  </a:lnTo>
                  <a:lnTo>
                    <a:pt x="42" y="348"/>
                  </a:lnTo>
                  <a:lnTo>
                    <a:pt x="36" y="357"/>
                  </a:lnTo>
                  <a:lnTo>
                    <a:pt x="33" y="366"/>
                  </a:lnTo>
                  <a:lnTo>
                    <a:pt x="27" y="375"/>
                  </a:lnTo>
                  <a:lnTo>
                    <a:pt x="21" y="384"/>
                  </a:lnTo>
                  <a:lnTo>
                    <a:pt x="12" y="393"/>
                  </a:lnTo>
                  <a:lnTo>
                    <a:pt x="9" y="402"/>
                  </a:lnTo>
                  <a:lnTo>
                    <a:pt x="6" y="411"/>
                  </a:lnTo>
                  <a:lnTo>
                    <a:pt x="3" y="420"/>
                  </a:lnTo>
                  <a:lnTo>
                    <a:pt x="3" y="429"/>
                  </a:lnTo>
                  <a:lnTo>
                    <a:pt x="3" y="438"/>
                  </a:lnTo>
                  <a:lnTo>
                    <a:pt x="0" y="447"/>
                  </a:lnTo>
                  <a:lnTo>
                    <a:pt x="0" y="456"/>
                  </a:lnTo>
                  <a:lnTo>
                    <a:pt x="0" y="465"/>
                  </a:lnTo>
                  <a:lnTo>
                    <a:pt x="0" y="474"/>
                  </a:lnTo>
                  <a:lnTo>
                    <a:pt x="0" y="483"/>
                  </a:lnTo>
                  <a:lnTo>
                    <a:pt x="3" y="492"/>
                  </a:lnTo>
                  <a:lnTo>
                    <a:pt x="3" y="501"/>
                  </a:lnTo>
                  <a:lnTo>
                    <a:pt x="3" y="510"/>
                  </a:lnTo>
                  <a:lnTo>
                    <a:pt x="3" y="519"/>
                  </a:lnTo>
                  <a:lnTo>
                    <a:pt x="12" y="525"/>
                  </a:lnTo>
                  <a:lnTo>
                    <a:pt x="21" y="531"/>
                  </a:lnTo>
                  <a:lnTo>
                    <a:pt x="21" y="540"/>
                  </a:lnTo>
                  <a:lnTo>
                    <a:pt x="21" y="549"/>
                  </a:lnTo>
                  <a:lnTo>
                    <a:pt x="21" y="558"/>
                  </a:lnTo>
                  <a:lnTo>
                    <a:pt x="21" y="567"/>
                  </a:lnTo>
                  <a:lnTo>
                    <a:pt x="30" y="573"/>
                  </a:lnTo>
                  <a:lnTo>
                    <a:pt x="36" y="564"/>
                  </a:lnTo>
                  <a:lnTo>
                    <a:pt x="45" y="555"/>
                  </a:lnTo>
                  <a:lnTo>
                    <a:pt x="54" y="546"/>
                  </a:lnTo>
                  <a:lnTo>
                    <a:pt x="63" y="540"/>
                  </a:lnTo>
                  <a:lnTo>
                    <a:pt x="72" y="534"/>
                  </a:lnTo>
                  <a:lnTo>
                    <a:pt x="81" y="534"/>
                  </a:lnTo>
                  <a:lnTo>
                    <a:pt x="87" y="543"/>
                  </a:lnTo>
                  <a:lnTo>
                    <a:pt x="90" y="552"/>
                  </a:lnTo>
                  <a:lnTo>
                    <a:pt x="96" y="561"/>
                  </a:lnTo>
                  <a:lnTo>
                    <a:pt x="99" y="570"/>
                  </a:lnTo>
                  <a:lnTo>
                    <a:pt x="105" y="579"/>
                  </a:lnTo>
                  <a:lnTo>
                    <a:pt x="108" y="588"/>
                  </a:lnTo>
                  <a:lnTo>
                    <a:pt x="108" y="597"/>
                  </a:lnTo>
                  <a:lnTo>
                    <a:pt x="111" y="606"/>
                  </a:lnTo>
                  <a:lnTo>
                    <a:pt x="114" y="615"/>
                  </a:lnTo>
                  <a:lnTo>
                    <a:pt x="117" y="624"/>
                  </a:lnTo>
                  <a:lnTo>
                    <a:pt x="120" y="633"/>
                  </a:lnTo>
                  <a:lnTo>
                    <a:pt x="123" y="642"/>
                  </a:lnTo>
                  <a:lnTo>
                    <a:pt x="123" y="651"/>
                  </a:lnTo>
                  <a:lnTo>
                    <a:pt x="126" y="660"/>
                  </a:lnTo>
                  <a:lnTo>
                    <a:pt x="135" y="663"/>
                  </a:lnTo>
                  <a:lnTo>
                    <a:pt x="144" y="666"/>
                  </a:lnTo>
                  <a:lnTo>
                    <a:pt x="153" y="663"/>
                  </a:lnTo>
                  <a:lnTo>
                    <a:pt x="162" y="660"/>
                  </a:lnTo>
                  <a:lnTo>
                    <a:pt x="171" y="660"/>
                  </a:lnTo>
                  <a:lnTo>
                    <a:pt x="180" y="660"/>
                  </a:lnTo>
                  <a:lnTo>
                    <a:pt x="201" y="660"/>
                  </a:lnTo>
                  <a:lnTo>
                    <a:pt x="210" y="660"/>
                  </a:lnTo>
                  <a:lnTo>
                    <a:pt x="219" y="660"/>
                  </a:lnTo>
                  <a:lnTo>
                    <a:pt x="237" y="660"/>
                  </a:lnTo>
                  <a:lnTo>
                    <a:pt x="249" y="660"/>
                  </a:lnTo>
                  <a:lnTo>
                    <a:pt x="258" y="660"/>
                  </a:lnTo>
                  <a:lnTo>
                    <a:pt x="267" y="663"/>
                  </a:lnTo>
                  <a:lnTo>
                    <a:pt x="276" y="666"/>
                  </a:lnTo>
                  <a:lnTo>
                    <a:pt x="285" y="666"/>
                  </a:lnTo>
                  <a:lnTo>
                    <a:pt x="294" y="666"/>
                  </a:lnTo>
                  <a:lnTo>
                    <a:pt x="303" y="669"/>
                  </a:lnTo>
                  <a:lnTo>
                    <a:pt x="312" y="669"/>
                  </a:lnTo>
                  <a:lnTo>
                    <a:pt x="330" y="669"/>
                  </a:lnTo>
                  <a:lnTo>
                    <a:pt x="348" y="669"/>
                  </a:lnTo>
                  <a:lnTo>
                    <a:pt x="357" y="672"/>
                  </a:lnTo>
                  <a:lnTo>
                    <a:pt x="366" y="678"/>
                  </a:lnTo>
                  <a:lnTo>
                    <a:pt x="375" y="678"/>
                  </a:lnTo>
                  <a:lnTo>
                    <a:pt x="381" y="687"/>
                  </a:lnTo>
                  <a:lnTo>
                    <a:pt x="384" y="678"/>
                  </a:lnTo>
                  <a:lnTo>
                    <a:pt x="381" y="669"/>
                  </a:lnTo>
                  <a:lnTo>
                    <a:pt x="378" y="660"/>
                  </a:lnTo>
                  <a:lnTo>
                    <a:pt x="372" y="651"/>
                  </a:lnTo>
                  <a:lnTo>
                    <a:pt x="369" y="642"/>
                  </a:lnTo>
                  <a:lnTo>
                    <a:pt x="360" y="636"/>
                  </a:lnTo>
                  <a:lnTo>
                    <a:pt x="357" y="627"/>
                  </a:lnTo>
                  <a:lnTo>
                    <a:pt x="348" y="618"/>
                  </a:lnTo>
                  <a:lnTo>
                    <a:pt x="345" y="609"/>
                  </a:lnTo>
                  <a:lnTo>
                    <a:pt x="336" y="600"/>
                  </a:lnTo>
                  <a:lnTo>
                    <a:pt x="336" y="591"/>
                  </a:lnTo>
                  <a:lnTo>
                    <a:pt x="333" y="582"/>
                  </a:lnTo>
                  <a:lnTo>
                    <a:pt x="330" y="573"/>
                  </a:lnTo>
                  <a:lnTo>
                    <a:pt x="324" y="564"/>
                  </a:lnTo>
                  <a:lnTo>
                    <a:pt x="324" y="555"/>
                  </a:lnTo>
                  <a:lnTo>
                    <a:pt x="321" y="546"/>
                  </a:lnTo>
                  <a:lnTo>
                    <a:pt x="318" y="537"/>
                  </a:lnTo>
                  <a:lnTo>
                    <a:pt x="315" y="528"/>
                  </a:lnTo>
                  <a:lnTo>
                    <a:pt x="315" y="519"/>
                  </a:lnTo>
                  <a:lnTo>
                    <a:pt x="318" y="510"/>
                  </a:lnTo>
                  <a:lnTo>
                    <a:pt x="324" y="501"/>
                  </a:lnTo>
                  <a:lnTo>
                    <a:pt x="327" y="492"/>
                  </a:lnTo>
                  <a:lnTo>
                    <a:pt x="336" y="486"/>
                  </a:lnTo>
                  <a:lnTo>
                    <a:pt x="345" y="480"/>
                  </a:lnTo>
                  <a:lnTo>
                    <a:pt x="351" y="477"/>
                  </a:lnTo>
                  <a:lnTo>
                    <a:pt x="348" y="462"/>
                  </a:lnTo>
                  <a:lnTo>
                    <a:pt x="354" y="468"/>
                  </a:lnTo>
                  <a:lnTo>
                    <a:pt x="354" y="459"/>
                  </a:lnTo>
                  <a:lnTo>
                    <a:pt x="357" y="450"/>
                  </a:lnTo>
                  <a:lnTo>
                    <a:pt x="363" y="438"/>
                  </a:lnTo>
                  <a:lnTo>
                    <a:pt x="372" y="426"/>
                  </a:lnTo>
                  <a:lnTo>
                    <a:pt x="381" y="417"/>
                  </a:lnTo>
                  <a:lnTo>
                    <a:pt x="387" y="408"/>
                  </a:lnTo>
                  <a:lnTo>
                    <a:pt x="396" y="402"/>
                  </a:lnTo>
                  <a:lnTo>
                    <a:pt x="402" y="393"/>
                  </a:lnTo>
                  <a:lnTo>
                    <a:pt x="405" y="384"/>
                  </a:lnTo>
                  <a:lnTo>
                    <a:pt x="405" y="375"/>
                  </a:lnTo>
                  <a:lnTo>
                    <a:pt x="408" y="366"/>
                  </a:lnTo>
                  <a:lnTo>
                    <a:pt x="408" y="354"/>
                  </a:lnTo>
                  <a:lnTo>
                    <a:pt x="411" y="345"/>
                  </a:lnTo>
                  <a:lnTo>
                    <a:pt x="411" y="333"/>
                  </a:lnTo>
                  <a:lnTo>
                    <a:pt x="414" y="324"/>
                  </a:lnTo>
                  <a:lnTo>
                    <a:pt x="414" y="315"/>
                  </a:lnTo>
                  <a:lnTo>
                    <a:pt x="420" y="306"/>
                  </a:lnTo>
                  <a:lnTo>
                    <a:pt x="429" y="300"/>
                  </a:lnTo>
                  <a:lnTo>
                    <a:pt x="435" y="291"/>
                  </a:lnTo>
                  <a:lnTo>
                    <a:pt x="444" y="288"/>
                  </a:lnTo>
                  <a:lnTo>
                    <a:pt x="453" y="279"/>
                  </a:lnTo>
                  <a:lnTo>
                    <a:pt x="462" y="273"/>
                  </a:lnTo>
                  <a:lnTo>
                    <a:pt x="468" y="264"/>
                  </a:lnTo>
                  <a:lnTo>
                    <a:pt x="477" y="258"/>
                  </a:lnTo>
                  <a:lnTo>
                    <a:pt x="480" y="249"/>
                  </a:lnTo>
                  <a:lnTo>
                    <a:pt x="489" y="240"/>
                  </a:lnTo>
                  <a:lnTo>
                    <a:pt x="498" y="231"/>
                  </a:lnTo>
                  <a:lnTo>
                    <a:pt x="504" y="222"/>
                  </a:lnTo>
                  <a:lnTo>
                    <a:pt x="507" y="213"/>
                  </a:lnTo>
                  <a:lnTo>
                    <a:pt x="510" y="204"/>
                  </a:lnTo>
                  <a:lnTo>
                    <a:pt x="513" y="192"/>
                  </a:lnTo>
                  <a:lnTo>
                    <a:pt x="516" y="183"/>
                  </a:lnTo>
                  <a:lnTo>
                    <a:pt x="519" y="174"/>
                  </a:lnTo>
                  <a:lnTo>
                    <a:pt x="519" y="165"/>
                  </a:lnTo>
                  <a:lnTo>
                    <a:pt x="522" y="156"/>
                  </a:lnTo>
                  <a:lnTo>
                    <a:pt x="525" y="147"/>
                  </a:lnTo>
                  <a:lnTo>
                    <a:pt x="522" y="138"/>
                  </a:lnTo>
                  <a:lnTo>
                    <a:pt x="519" y="129"/>
                  </a:lnTo>
                  <a:lnTo>
                    <a:pt x="519" y="120"/>
                  </a:lnTo>
                  <a:lnTo>
                    <a:pt x="516" y="111"/>
                  </a:lnTo>
                  <a:lnTo>
                    <a:pt x="516" y="102"/>
                  </a:lnTo>
                  <a:lnTo>
                    <a:pt x="507" y="96"/>
                  </a:lnTo>
                  <a:lnTo>
                    <a:pt x="498" y="90"/>
                  </a:lnTo>
                  <a:lnTo>
                    <a:pt x="489" y="84"/>
                  </a:lnTo>
                  <a:lnTo>
                    <a:pt x="480" y="81"/>
                  </a:lnTo>
                  <a:lnTo>
                    <a:pt x="471" y="75"/>
                  </a:lnTo>
                  <a:lnTo>
                    <a:pt x="462" y="69"/>
                  </a:lnTo>
                  <a:lnTo>
                    <a:pt x="453" y="63"/>
                  </a:lnTo>
                  <a:lnTo>
                    <a:pt x="444" y="57"/>
                  </a:lnTo>
                  <a:lnTo>
                    <a:pt x="435" y="51"/>
                  </a:lnTo>
                  <a:lnTo>
                    <a:pt x="426" y="42"/>
                  </a:lnTo>
                  <a:lnTo>
                    <a:pt x="420" y="33"/>
                  </a:lnTo>
                  <a:lnTo>
                    <a:pt x="411" y="24"/>
                  </a:lnTo>
                  <a:lnTo>
                    <a:pt x="402" y="15"/>
                  </a:lnTo>
                  <a:lnTo>
                    <a:pt x="396" y="6"/>
                  </a:lnTo>
                  <a:lnTo>
                    <a:pt x="387" y="3"/>
                  </a:lnTo>
                  <a:lnTo>
                    <a:pt x="375" y="0"/>
                  </a:lnTo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30496AE-B81B-42D7-81B6-9F1AC6DAA17C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358039" y="2792370"/>
              <a:ext cx="928207" cy="620303"/>
            </a:xfrm>
            <a:custGeom>
              <a:avLst/>
              <a:gdLst>
                <a:gd name="T0" fmla="*/ 256 w 664"/>
                <a:gd name="T1" fmla="*/ 325 h 457"/>
                <a:gd name="T2" fmla="*/ 315 w 664"/>
                <a:gd name="T3" fmla="*/ 301 h 457"/>
                <a:gd name="T4" fmla="*/ 336 w 664"/>
                <a:gd name="T5" fmla="*/ 290 h 457"/>
                <a:gd name="T6" fmla="*/ 354 w 664"/>
                <a:gd name="T7" fmla="*/ 276 h 457"/>
                <a:gd name="T8" fmla="*/ 375 w 664"/>
                <a:gd name="T9" fmla="*/ 264 h 457"/>
                <a:gd name="T10" fmla="*/ 396 w 664"/>
                <a:gd name="T11" fmla="*/ 246 h 457"/>
                <a:gd name="T12" fmla="*/ 414 w 664"/>
                <a:gd name="T13" fmla="*/ 228 h 457"/>
                <a:gd name="T14" fmla="*/ 417 w 664"/>
                <a:gd name="T15" fmla="*/ 202 h 457"/>
                <a:gd name="T16" fmla="*/ 417 w 664"/>
                <a:gd name="T17" fmla="*/ 182 h 457"/>
                <a:gd name="T18" fmla="*/ 421 w 664"/>
                <a:gd name="T19" fmla="*/ 160 h 457"/>
                <a:gd name="T20" fmla="*/ 428 w 664"/>
                <a:gd name="T21" fmla="*/ 140 h 457"/>
                <a:gd name="T22" fmla="*/ 428 w 664"/>
                <a:gd name="T23" fmla="*/ 121 h 457"/>
                <a:gd name="T24" fmla="*/ 442 w 664"/>
                <a:gd name="T25" fmla="*/ 105 h 457"/>
                <a:gd name="T26" fmla="*/ 463 w 664"/>
                <a:gd name="T27" fmla="*/ 88 h 457"/>
                <a:gd name="T28" fmla="*/ 470 w 664"/>
                <a:gd name="T29" fmla="*/ 70 h 457"/>
                <a:gd name="T30" fmla="*/ 449 w 664"/>
                <a:gd name="T31" fmla="*/ 66 h 457"/>
                <a:gd name="T32" fmla="*/ 435 w 664"/>
                <a:gd name="T33" fmla="*/ 50 h 457"/>
                <a:gd name="T34" fmla="*/ 452 w 664"/>
                <a:gd name="T35" fmla="*/ 31 h 457"/>
                <a:gd name="T36" fmla="*/ 473 w 664"/>
                <a:gd name="T37" fmla="*/ 31 h 457"/>
                <a:gd name="T38" fmla="*/ 486 w 664"/>
                <a:gd name="T39" fmla="*/ 42 h 457"/>
                <a:gd name="T40" fmla="*/ 499 w 664"/>
                <a:gd name="T41" fmla="*/ 55 h 457"/>
                <a:gd name="T42" fmla="*/ 512 w 664"/>
                <a:gd name="T43" fmla="*/ 48 h 457"/>
                <a:gd name="T44" fmla="*/ 512 w 664"/>
                <a:gd name="T45" fmla="*/ 28 h 457"/>
                <a:gd name="T46" fmla="*/ 510 w 664"/>
                <a:gd name="T47" fmla="*/ 9 h 457"/>
                <a:gd name="T48" fmla="*/ 489 w 664"/>
                <a:gd name="T49" fmla="*/ 7 h 457"/>
                <a:gd name="T50" fmla="*/ 468 w 664"/>
                <a:gd name="T51" fmla="*/ 15 h 457"/>
                <a:gd name="T52" fmla="*/ 445 w 664"/>
                <a:gd name="T53" fmla="*/ 15 h 457"/>
                <a:gd name="T54" fmla="*/ 438 w 664"/>
                <a:gd name="T55" fmla="*/ 0 h 457"/>
                <a:gd name="T56" fmla="*/ 7 w 664"/>
                <a:gd name="T57" fmla="*/ 38 h 457"/>
                <a:gd name="T58" fmla="*/ 3 w 664"/>
                <a:gd name="T59" fmla="*/ 57 h 457"/>
                <a:gd name="T60" fmla="*/ 3 w 664"/>
                <a:gd name="T61" fmla="*/ 77 h 457"/>
                <a:gd name="T62" fmla="*/ 0 w 664"/>
                <a:gd name="T63" fmla="*/ 97 h 457"/>
                <a:gd name="T64" fmla="*/ 17 w 664"/>
                <a:gd name="T65" fmla="*/ 110 h 457"/>
                <a:gd name="T66" fmla="*/ 33 w 664"/>
                <a:gd name="T67" fmla="*/ 125 h 457"/>
                <a:gd name="T68" fmla="*/ 37 w 664"/>
                <a:gd name="T69" fmla="*/ 147 h 457"/>
                <a:gd name="T70" fmla="*/ 40 w 664"/>
                <a:gd name="T71" fmla="*/ 167 h 457"/>
                <a:gd name="T72" fmla="*/ 40 w 664"/>
                <a:gd name="T73" fmla="*/ 187 h 457"/>
                <a:gd name="T74" fmla="*/ 37 w 664"/>
                <a:gd name="T75" fmla="*/ 206 h 457"/>
                <a:gd name="T76" fmla="*/ 51 w 664"/>
                <a:gd name="T77" fmla="*/ 216 h 457"/>
                <a:gd name="T78" fmla="*/ 72 w 664"/>
                <a:gd name="T79" fmla="*/ 220 h 457"/>
                <a:gd name="T80" fmla="*/ 65 w 664"/>
                <a:gd name="T81" fmla="*/ 228 h 457"/>
                <a:gd name="T82" fmla="*/ 44 w 664"/>
                <a:gd name="T83" fmla="*/ 235 h 457"/>
                <a:gd name="T84" fmla="*/ 30 w 664"/>
                <a:gd name="T85" fmla="*/ 248 h 457"/>
                <a:gd name="T86" fmla="*/ 47 w 664"/>
                <a:gd name="T87" fmla="*/ 257 h 457"/>
                <a:gd name="T88" fmla="*/ 63 w 664"/>
                <a:gd name="T89" fmla="*/ 275 h 457"/>
                <a:gd name="T90" fmla="*/ 70 w 664"/>
                <a:gd name="T91" fmla="*/ 294 h 457"/>
                <a:gd name="T92" fmla="*/ 72 w 664"/>
                <a:gd name="T93" fmla="*/ 314 h 457"/>
                <a:gd name="T94" fmla="*/ 79 w 664"/>
                <a:gd name="T95" fmla="*/ 332 h 45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4"/>
                <a:gd name="T145" fmla="*/ 0 h 457"/>
                <a:gd name="T146" fmla="*/ 664 w 664"/>
                <a:gd name="T147" fmla="*/ 457 h 45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4" h="457">
                  <a:moveTo>
                    <a:pt x="90" y="456"/>
                  </a:moveTo>
                  <a:lnTo>
                    <a:pt x="195" y="453"/>
                  </a:lnTo>
                  <a:lnTo>
                    <a:pt x="330" y="444"/>
                  </a:lnTo>
                  <a:lnTo>
                    <a:pt x="396" y="429"/>
                  </a:lnTo>
                  <a:lnTo>
                    <a:pt x="402" y="420"/>
                  </a:lnTo>
                  <a:lnTo>
                    <a:pt x="405" y="411"/>
                  </a:lnTo>
                  <a:lnTo>
                    <a:pt x="414" y="405"/>
                  </a:lnTo>
                  <a:lnTo>
                    <a:pt x="423" y="402"/>
                  </a:lnTo>
                  <a:lnTo>
                    <a:pt x="432" y="396"/>
                  </a:lnTo>
                  <a:lnTo>
                    <a:pt x="441" y="390"/>
                  </a:lnTo>
                  <a:lnTo>
                    <a:pt x="450" y="387"/>
                  </a:lnTo>
                  <a:lnTo>
                    <a:pt x="456" y="378"/>
                  </a:lnTo>
                  <a:lnTo>
                    <a:pt x="465" y="372"/>
                  </a:lnTo>
                  <a:lnTo>
                    <a:pt x="474" y="369"/>
                  </a:lnTo>
                  <a:lnTo>
                    <a:pt x="483" y="360"/>
                  </a:lnTo>
                  <a:lnTo>
                    <a:pt x="492" y="351"/>
                  </a:lnTo>
                  <a:lnTo>
                    <a:pt x="501" y="345"/>
                  </a:lnTo>
                  <a:lnTo>
                    <a:pt x="510" y="336"/>
                  </a:lnTo>
                  <a:lnTo>
                    <a:pt x="516" y="327"/>
                  </a:lnTo>
                  <a:lnTo>
                    <a:pt x="525" y="321"/>
                  </a:lnTo>
                  <a:lnTo>
                    <a:pt x="534" y="312"/>
                  </a:lnTo>
                  <a:lnTo>
                    <a:pt x="534" y="300"/>
                  </a:lnTo>
                  <a:lnTo>
                    <a:pt x="534" y="288"/>
                  </a:lnTo>
                  <a:lnTo>
                    <a:pt x="537" y="276"/>
                  </a:lnTo>
                  <a:lnTo>
                    <a:pt x="537" y="267"/>
                  </a:lnTo>
                  <a:lnTo>
                    <a:pt x="537" y="258"/>
                  </a:lnTo>
                  <a:lnTo>
                    <a:pt x="537" y="249"/>
                  </a:lnTo>
                  <a:lnTo>
                    <a:pt x="540" y="237"/>
                  </a:lnTo>
                  <a:lnTo>
                    <a:pt x="540" y="228"/>
                  </a:lnTo>
                  <a:lnTo>
                    <a:pt x="543" y="219"/>
                  </a:lnTo>
                  <a:lnTo>
                    <a:pt x="546" y="210"/>
                  </a:lnTo>
                  <a:lnTo>
                    <a:pt x="546" y="201"/>
                  </a:lnTo>
                  <a:lnTo>
                    <a:pt x="552" y="192"/>
                  </a:lnTo>
                  <a:lnTo>
                    <a:pt x="552" y="183"/>
                  </a:lnTo>
                  <a:lnTo>
                    <a:pt x="552" y="174"/>
                  </a:lnTo>
                  <a:lnTo>
                    <a:pt x="552" y="165"/>
                  </a:lnTo>
                  <a:lnTo>
                    <a:pt x="552" y="156"/>
                  </a:lnTo>
                  <a:lnTo>
                    <a:pt x="561" y="147"/>
                  </a:lnTo>
                  <a:lnTo>
                    <a:pt x="570" y="144"/>
                  </a:lnTo>
                  <a:lnTo>
                    <a:pt x="579" y="135"/>
                  </a:lnTo>
                  <a:lnTo>
                    <a:pt x="588" y="129"/>
                  </a:lnTo>
                  <a:lnTo>
                    <a:pt x="597" y="120"/>
                  </a:lnTo>
                  <a:lnTo>
                    <a:pt x="606" y="114"/>
                  </a:lnTo>
                  <a:lnTo>
                    <a:pt x="609" y="105"/>
                  </a:lnTo>
                  <a:lnTo>
                    <a:pt x="606" y="96"/>
                  </a:lnTo>
                  <a:lnTo>
                    <a:pt x="597" y="93"/>
                  </a:lnTo>
                  <a:lnTo>
                    <a:pt x="588" y="93"/>
                  </a:lnTo>
                  <a:lnTo>
                    <a:pt x="579" y="90"/>
                  </a:lnTo>
                  <a:lnTo>
                    <a:pt x="570" y="87"/>
                  </a:lnTo>
                  <a:lnTo>
                    <a:pt x="567" y="78"/>
                  </a:lnTo>
                  <a:lnTo>
                    <a:pt x="561" y="69"/>
                  </a:lnTo>
                  <a:lnTo>
                    <a:pt x="567" y="60"/>
                  </a:lnTo>
                  <a:lnTo>
                    <a:pt x="576" y="51"/>
                  </a:lnTo>
                  <a:lnTo>
                    <a:pt x="582" y="42"/>
                  </a:lnTo>
                  <a:lnTo>
                    <a:pt x="591" y="39"/>
                  </a:lnTo>
                  <a:lnTo>
                    <a:pt x="597" y="38"/>
                  </a:lnTo>
                  <a:lnTo>
                    <a:pt x="609" y="42"/>
                  </a:lnTo>
                  <a:lnTo>
                    <a:pt x="618" y="42"/>
                  </a:lnTo>
                  <a:lnTo>
                    <a:pt x="621" y="48"/>
                  </a:lnTo>
                  <a:lnTo>
                    <a:pt x="627" y="57"/>
                  </a:lnTo>
                  <a:lnTo>
                    <a:pt x="630" y="66"/>
                  </a:lnTo>
                  <a:lnTo>
                    <a:pt x="633" y="75"/>
                  </a:lnTo>
                  <a:lnTo>
                    <a:pt x="642" y="75"/>
                  </a:lnTo>
                  <a:lnTo>
                    <a:pt x="651" y="78"/>
                  </a:lnTo>
                  <a:lnTo>
                    <a:pt x="660" y="75"/>
                  </a:lnTo>
                  <a:lnTo>
                    <a:pt x="660" y="66"/>
                  </a:lnTo>
                  <a:lnTo>
                    <a:pt x="660" y="57"/>
                  </a:lnTo>
                  <a:lnTo>
                    <a:pt x="660" y="48"/>
                  </a:lnTo>
                  <a:lnTo>
                    <a:pt x="660" y="39"/>
                  </a:lnTo>
                  <a:lnTo>
                    <a:pt x="663" y="30"/>
                  </a:lnTo>
                  <a:lnTo>
                    <a:pt x="663" y="21"/>
                  </a:lnTo>
                  <a:lnTo>
                    <a:pt x="657" y="12"/>
                  </a:lnTo>
                  <a:lnTo>
                    <a:pt x="648" y="9"/>
                  </a:lnTo>
                  <a:lnTo>
                    <a:pt x="639" y="9"/>
                  </a:lnTo>
                  <a:lnTo>
                    <a:pt x="630" y="9"/>
                  </a:lnTo>
                  <a:lnTo>
                    <a:pt x="621" y="12"/>
                  </a:lnTo>
                  <a:lnTo>
                    <a:pt x="612" y="18"/>
                  </a:lnTo>
                  <a:lnTo>
                    <a:pt x="603" y="21"/>
                  </a:lnTo>
                  <a:lnTo>
                    <a:pt x="594" y="21"/>
                  </a:lnTo>
                  <a:lnTo>
                    <a:pt x="582" y="21"/>
                  </a:lnTo>
                  <a:lnTo>
                    <a:pt x="573" y="21"/>
                  </a:lnTo>
                  <a:lnTo>
                    <a:pt x="564" y="18"/>
                  </a:lnTo>
                  <a:lnTo>
                    <a:pt x="564" y="9"/>
                  </a:lnTo>
                  <a:lnTo>
                    <a:pt x="564" y="0"/>
                  </a:lnTo>
                  <a:lnTo>
                    <a:pt x="21" y="36"/>
                  </a:lnTo>
                  <a:lnTo>
                    <a:pt x="24" y="42"/>
                  </a:lnTo>
                  <a:lnTo>
                    <a:pt x="9" y="51"/>
                  </a:lnTo>
                  <a:lnTo>
                    <a:pt x="6" y="60"/>
                  </a:lnTo>
                  <a:lnTo>
                    <a:pt x="6" y="69"/>
                  </a:lnTo>
                  <a:lnTo>
                    <a:pt x="3" y="78"/>
                  </a:lnTo>
                  <a:lnTo>
                    <a:pt x="3" y="87"/>
                  </a:lnTo>
                  <a:lnTo>
                    <a:pt x="3" y="96"/>
                  </a:lnTo>
                  <a:lnTo>
                    <a:pt x="3" y="105"/>
                  </a:lnTo>
                  <a:lnTo>
                    <a:pt x="3" y="114"/>
                  </a:lnTo>
                  <a:lnTo>
                    <a:pt x="0" y="123"/>
                  </a:lnTo>
                  <a:lnTo>
                    <a:pt x="0" y="132"/>
                  </a:lnTo>
                  <a:lnTo>
                    <a:pt x="3" y="141"/>
                  </a:lnTo>
                  <a:lnTo>
                    <a:pt x="12" y="147"/>
                  </a:lnTo>
                  <a:lnTo>
                    <a:pt x="21" y="150"/>
                  </a:lnTo>
                  <a:lnTo>
                    <a:pt x="30" y="153"/>
                  </a:lnTo>
                  <a:lnTo>
                    <a:pt x="36" y="162"/>
                  </a:lnTo>
                  <a:lnTo>
                    <a:pt x="42" y="171"/>
                  </a:lnTo>
                  <a:lnTo>
                    <a:pt x="45" y="180"/>
                  </a:lnTo>
                  <a:lnTo>
                    <a:pt x="48" y="192"/>
                  </a:lnTo>
                  <a:lnTo>
                    <a:pt x="48" y="201"/>
                  </a:lnTo>
                  <a:lnTo>
                    <a:pt x="51" y="210"/>
                  </a:lnTo>
                  <a:lnTo>
                    <a:pt x="51" y="219"/>
                  </a:lnTo>
                  <a:lnTo>
                    <a:pt x="51" y="228"/>
                  </a:lnTo>
                  <a:lnTo>
                    <a:pt x="51" y="237"/>
                  </a:lnTo>
                  <a:lnTo>
                    <a:pt x="51" y="246"/>
                  </a:lnTo>
                  <a:lnTo>
                    <a:pt x="51" y="255"/>
                  </a:lnTo>
                  <a:lnTo>
                    <a:pt x="51" y="264"/>
                  </a:lnTo>
                  <a:lnTo>
                    <a:pt x="48" y="273"/>
                  </a:lnTo>
                  <a:lnTo>
                    <a:pt x="48" y="282"/>
                  </a:lnTo>
                  <a:lnTo>
                    <a:pt x="48" y="291"/>
                  </a:lnTo>
                  <a:lnTo>
                    <a:pt x="57" y="294"/>
                  </a:lnTo>
                  <a:lnTo>
                    <a:pt x="66" y="294"/>
                  </a:lnTo>
                  <a:lnTo>
                    <a:pt x="75" y="297"/>
                  </a:lnTo>
                  <a:lnTo>
                    <a:pt x="84" y="297"/>
                  </a:lnTo>
                  <a:lnTo>
                    <a:pt x="93" y="300"/>
                  </a:lnTo>
                  <a:lnTo>
                    <a:pt x="102" y="306"/>
                  </a:lnTo>
                  <a:lnTo>
                    <a:pt x="93" y="312"/>
                  </a:lnTo>
                  <a:lnTo>
                    <a:pt x="84" y="312"/>
                  </a:lnTo>
                  <a:lnTo>
                    <a:pt x="75" y="315"/>
                  </a:lnTo>
                  <a:lnTo>
                    <a:pt x="66" y="318"/>
                  </a:lnTo>
                  <a:lnTo>
                    <a:pt x="57" y="321"/>
                  </a:lnTo>
                  <a:lnTo>
                    <a:pt x="48" y="324"/>
                  </a:lnTo>
                  <a:lnTo>
                    <a:pt x="39" y="330"/>
                  </a:lnTo>
                  <a:lnTo>
                    <a:pt x="39" y="339"/>
                  </a:lnTo>
                  <a:lnTo>
                    <a:pt x="42" y="348"/>
                  </a:lnTo>
                  <a:lnTo>
                    <a:pt x="51" y="351"/>
                  </a:lnTo>
                  <a:lnTo>
                    <a:pt x="60" y="351"/>
                  </a:lnTo>
                  <a:lnTo>
                    <a:pt x="69" y="357"/>
                  </a:lnTo>
                  <a:lnTo>
                    <a:pt x="75" y="366"/>
                  </a:lnTo>
                  <a:lnTo>
                    <a:pt x="81" y="375"/>
                  </a:lnTo>
                  <a:lnTo>
                    <a:pt x="87" y="384"/>
                  </a:lnTo>
                  <a:lnTo>
                    <a:pt x="90" y="393"/>
                  </a:lnTo>
                  <a:lnTo>
                    <a:pt x="90" y="402"/>
                  </a:lnTo>
                  <a:lnTo>
                    <a:pt x="90" y="411"/>
                  </a:lnTo>
                  <a:lnTo>
                    <a:pt x="93" y="420"/>
                  </a:lnTo>
                  <a:lnTo>
                    <a:pt x="93" y="429"/>
                  </a:lnTo>
                  <a:lnTo>
                    <a:pt x="93" y="438"/>
                  </a:lnTo>
                  <a:lnTo>
                    <a:pt x="90" y="456"/>
                  </a:lnTo>
                  <a:lnTo>
                    <a:pt x="102" y="453"/>
                  </a:lnTo>
                  <a:lnTo>
                    <a:pt x="90" y="456"/>
                  </a:lnTo>
                </a:path>
              </a:pathLst>
            </a:custGeom>
            <a:solidFill>
              <a:srgbClr val="2C61AC"/>
            </a:solidFill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0DA5403-697C-448D-B340-8B5F579AA0D5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361212" y="2170480"/>
              <a:ext cx="990088" cy="671069"/>
            </a:xfrm>
            <a:custGeom>
              <a:avLst/>
              <a:gdLst>
                <a:gd name="T0" fmla="*/ 14 w 709"/>
                <a:gd name="T1" fmla="*/ 349 h 495"/>
                <a:gd name="T2" fmla="*/ 11 w 709"/>
                <a:gd name="T3" fmla="*/ 330 h 495"/>
                <a:gd name="T4" fmla="*/ 8 w 709"/>
                <a:gd name="T5" fmla="*/ 313 h 495"/>
                <a:gd name="T6" fmla="*/ 4 w 709"/>
                <a:gd name="T7" fmla="*/ 295 h 495"/>
                <a:gd name="T8" fmla="*/ 6 w 709"/>
                <a:gd name="T9" fmla="*/ 278 h 495"/>
                <a:gd name="T10" fmla="*/ 26 w 709"/>
                <a:gd name="T11" fmla="*/ 267 h 495"/>
                <a:gd name="T12" fmla="*/ 39 w 709"/>
                <a:gd name="T13" fmla="*/ 254 h 495"/>
                <a:gd name="T14" fmla="*/ 57 w 709"/>
                <a:gd name="T15" fmla="*/ 245 h 495"/>
                <a:gd name="T16" fmla="*/ 76 w 709"/>
                <a:gd name="T17" fmla="*/ 241 h 495"/>
                <a:gd name="T18" fmla="*/ 94 w 709"/>
                <a:gd name="T19" fmla="*/ 237 h 495"/>
                <a:gd name="T20" fmla="*/ 104 w 709"/>
                <a:gd name="T21" fmla="*/ 220 h 495"/>
                <a:gd name="T22" fmla="*/ 110 w 709"/>
                <a:gd name="T23" fmla="*/ 203 h 495"/>
                <a:gd name="T24" fmla="*/ 127 w 709"/>
                <a:gd name="T25" fmla="*/ 187 h 495"/>
                <a:gd name="T26" fmla="*/ 144 w 709"/>
                <a:gd name="T27" fmla="*/ 169 h 495"/>
                <a:gd name="T28" fmla="*/ 163 w 709"/>
                <a:gd name="T29" fmla="*/ 153 h 495"/>
                <a:gd name="T30" fmla="*/ 181 w 709"/>
                <a:gd name="T31" fmla="*/ 142 h 495"/>
                <a:gd name="T32" fmla="*/ 200 w 709"/>
                <a:gd name="T33" fmla="*/ 128 h 495"/>
                <a:gd name="T34" fmla="*/ 217 w 709"/>
                <a:gd name="T35" fmla="*/ 114 h 495"/>
                <a:gd name="T36" fmla="*/ 226 w 709"/>
                <a:gd name="T37" fmla="*/ 98 h 495"/>
                <a:gd name="T38" fmla="*/ 216 w 709"/>
                <a:gd name="T39" fmla="*/ 82 h 495"/>
                <a:gd name="T40" fmla="*/ 210 w 709"/>
                <a:gd name="T41" fmla="*/ 62 h 495"/>
                <a:gd name="T42" fmla="*/ 208 w 709"/>
                <a:gd name="T43" fmla="*/ 45 h 495"/>
                <a:gd name="T44" fmla="*/ 202 w 709"/>
                <a:gd name="T45" fmla="*/ 27 h 495"/>
                <a:gd name="T46" fmla="*/ 202 w 709"/>
                <a:gd name="T47" fmla="*/ 10 h 495"/>
                <a:gd name="T48" fmla="*/ 210 w 709"/>
                <a:gd name="T49" fmla="*/ 0 h 495"/>
                <a:gd name="T50" fmla="*/ 230 w 709"/>
                <a:gd name="T51" fmla="*/ 0 h 495"/>
                <a:gd name="T52" fmla="*/ 240 w 709"/>
                <a:gd name="T53" fmla="*/ 10 h 495"/>
                <a:gd name="T54" fmla="*/ 237 w 709"/>
                <a:gd name="T55" fmla="*/ 27 h 495"/>
                <a:gd name="T56" fmla="*/ 242 w 709"/>
                <a:gd name="T57" fmla="*/ 37 h 495"/>
                <a:gd name="T58" fmla="*/ 261 w 709"/>
                <a:gd name="T59" fmla="*/ 43 h 495"/>
                <a:gd name="T60" fmla="*/ 279 w 709"/>
                <a:gd name="T61" fmla="*/ 45 h 495"/>
                <a:gd name="T62" fmla="*/ 294 w 709"/>
                <a:gd name="T63" fmla="*/ 56 h 495"/>
                <a:gd name="T64" fmla="*/ 313 w 709"/>
                <a:gd name="T65" fmla="*/ 68 h 495"/>
                <a:gd name="T66" fmla="*/ 332 w 709"/>
                <a:gd name="T67" fmla="*/ 76 h 495"/>
                <a:gd name="T68" fmla="*/ 355 w 709"/>
                <a:gd name="T69" fmla="*/ 80 h 495"/>
                <a:gd name="T70" fmla="*/ 375 w 709"/>
                <a:gd name="T71" fmla="*/ 80 h 495"/>
                <a:gd name="T72" fmla="*/ 418 w 709"/>
                <a:gd name="T73" fmla="*/ 82 h 495"/>
                <a:gd name="T74" fmla="*/ 449 w 709"/>
                <a:gd name="T75" fmla="*/ 80 h 495"/>
                <a:gd name="T76" fmla="*/ 468 w 709"/>
                <a:gd name="T77" fmla="*/ 91 h 495"/>
                <a:gd name="T78" fmla="*/ 487 w 709"/>
                <a:gd name="T79" fmla="*/ 101 h 495"/>
                <a:gd name="T80" fmla="*/ 505 w 709"/>
                <a:gd name="T81" fmla="*/ 109 h 495"/>
                <a:gd name="T82" fmla="*/ 523 w 709"/>
                <a:gd name="T83" fmla="*/ 225 h 495"/>
                <a:gd name="T84" fmla="*/ 534 w 709"/>
                <a:gd name="T85" fmla="*/ 233 h 495"/>
                <a:gd name="T86" fmla="*/ 548 w 709"/>
                <a:gd name="T87" fmla="*/ 249 h 495"/>
                <a:gd name="T88" fmla="*/ 534 w 709"/>
                <a:gd name="T89" fmla="*/ 260 h 495"/>
                <a:gd name="T90" fmla="*/ 514 w 709"/>
                <a:gd name="T91" fmla="*/ 264 h 495"/>
                <a:gd name="T92" fmla="*/ 496 w 709"/>
                <a:gd name="T93" fmla="*/ 261 h 495"/>
                <a:gd name="T94" fmla="*/ 475 w 709"/>
                <a:gd name="T95" fmla="*/ 253 h 495"/>
                <a:gd name="T96" fmla="*/ 456 w 709"/>
                <a:gd name="T97" fmla="*/ 243 h 495"/>
                <a:gd name="T98" fmla="*/ 436 w 709"/>
                <a:gd name="T99" fmla="*/ 241 h 495"/>
                <a:gd name="T100" fmla="*/ 422 w 709"/>
                <a:gd name="T101" fmla="*/ 241 h 495"/>
                <a:gd name="T102" fmla="*/ 424 w 709"/>
                <a:gd name="T103" fmla="*/ 259 h 495"/>
                <a:gd name="T104" fmla="*/ 428 w 709"/>
                <a:gd name="T105" fmla="*/ 276 h 495"/>
                <a:gd name="T106" fmla="*/ 434 w 709"/>
                <a:gd name="T107" fmla="*/ 292 h 495"/>
                <a:gd name="T108" fmla="*/ 424 w 709"/>
                <a:gd name="T109" fmla="*/ 309 h 495"/>
                <a:gd name="T110" fmla="*/ 424 w 709"/>
                <a:gd name="T111" fmla="*/ 327 h 4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09"/>
                <a:gd name="T169" fmla="*/ 0 h 495"/>
                <a:gd name="T170" fmla="*/ 709 w 709"/>
                <a:gd name="T171" fmla="*/ 495 h 49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09" h="495">
                  <a:moveTo>
                    <a:pt x="550" y="458"/>
                  </a:moveTo>
                  <a:lnTo>
                    <a:pt x="26" y="494"/>
                  </a:lnTo>
                  <a:lnTo>
                    <a:pt x="22" y="486"/>
                  </a:lnTo>
                  <a:lnTo>
                    <a:pt x="18" y="478"/>
                  </a:lnTo>
                  <a:lnTo>
                    <a:pt x="18" y="470"/>
                  </a:lnTo>
                  <a:lnTo>
                    <a:pt x="18" y="464"/>
                  </a:lnTo>
                  <a:lnTo>
                    <a:pt x="16" y="458"/>
                  </a:lnTo>
                  <a:lnTo>
                    <a:pt x="14" y="452"/>
                  </a:lnTo>
                  <a:lnTo>
                    <a:pt x="12" y="446"/>
                  </a:lnTo>
                  <a:lnTo>
                    <a:pt x="12" y="440"/>
                  </a:lnTo>
                  <a:lnTo>
                    <a:pt x="10" y="434"/>
                  </a:lnTo>
                  <a:lnTo>
                    <a:pt x="10" y="428"/>
                  </a:lnTo>
                  <a:lnTo>
                    <a:pt x="10" y="422"/>
                  </a:lnTo>
                  <a:lnTo>
                    <a:pt x="10" y="416"/>
                  </a:lnTo>
                  <a:lnTo>
                    <a:pt x="10" y="410"/>
                  </a:lnTo>
                  <a:lnTo>
                    <a:pt x="6" y="404"/>
                  </a:lnTo>
                  <a:lnTo>
                    <a:pt x="2" y="396"/>
                  </a:lnTo>
                  <a:lnTo>
                    <a:pt x="0" y="390"/>
                  </a:lnTo>
                  <a:lnTo>
                    <a:pt x="2" y="384"/>
                  </a:lnTo>
                  <a:lnTo>
                    <a:pt x="8" y="380"/>
                  </a:lnTo>
                  <a:lnTo>
                    <a:pt x="14" y="378"/>
                  </a:lnTo>
                  <a:lnTo>
                    <a:pt x="20" y="374"/>
                  </a:lnTo>
                  <a:lnTo>
                    <a:pt x="26" y="370"/>
                  </a:lnTo>
                  <a:lnTo>
                    <a:pt x="34" y="366"/>
                  </a:lnTo>
                  <a:lnTo>
                    <a:pt x="40" y="366"/>
                  </a:lnTo>
                  <a:lnTo>
                    <a:pt x="44" y="360"/>
                  </a:lnTo>
                  <a:lnTo>
                    <a:pt x="46" y="354"/>
                  </a:lnTo>
                  <a:lnTo>
                    <a:pt x="50" y="348"/>
                  </a:lnTo>
                  <a:lnTo>
                    <a:pt x="56" y="346"/>
                  </a:lnTo>
                  <a:lnTo>
                    <a:pt x="62" y="340"/>
                  </a:lnTo>
                  <a:lnTo>
                    <a:pt x="68" y="338"/>
                  </a:lnTo>
                  <a:lnTo>
                    <a:pt x="74" y="336"/>
                  </a:lnTo>
                  <a:lnTo>
                    <a:pt x="80" y="334"/>
                  </a:lnTo>
                  <a:lnTo>
                    <a:pt x="86" y="334"/>
                  </a:lnTo>
                  <a:lnTo>
                    <a:pt x="92" y="332"/>
                  </a:lnTo>
                  <a:lnTo>
                    <a:pt x="98" y="330"/>
                  </a:lnTo>
                  <a:lnTo>
                    <a:pt x="104" y="330"/>
                  </a:lnTo>
                  <a:lnTo>
                    <a:pt x="110" y="330"/>
                  </a:lnTo>
                  <a:lnTo>
                    <a:pt x="116" y="328"/>
                  </a:lnTo>
                  <a:lnTo>
                    <a:pt x="122" y="324"/>
                  </a:lnTo>
                  <a:lnTo>
                    <a:pt x="128" y="320"/>
                  </a:lnTo>
                  <a:lnTo>
                    <a:pt x="134" y="314"/>
                  </a:lnTo>
                  <a:lnTo>
                    <a:pt x="134" y="308"/>
                  </a:lnTo>
                  <a:lnTo>
                    <a:pt x="134" y="302"/>
                  </a:lnTo>
                  <a:lnTo>
                    <a:pt x="136" y="296"/>
                  </a:lnTo>
                  <a:lnTo>
                    <a:pt x="136" y="290"/>
                  </a:lnTo>
                  <a:lnTo>
                    <a:pt x="138" y="284"/>
                  </a:lnTo>
                  <a:lnTo>
                    <a:pt x="142" y="278"/>
                  </a:lnTo>
                  <a:lnTo>
                    <a:pt x="146" y="272"/>
                  </a:lnTo>
                  <a:lnTo>
                    <a:pt x="152" y="266"/>
                  </a:lnTo>
                  <a:lnTo>
                    <a:pt x="158" y="260"/>
                  </a:lnTo>
                  <a:lnTo>
                    <a:pt x="164" y="256"/>
                  </a:lnTo>
                  <a:lnTo>
                    <a:pt x="168" y="250"/>
                  </a:lnTo>
                  <a:lnTo>
                    <a:pt x="174" y="244"/>
                  </a:lnTo>
                  <a:lnTo>
                    <a:pt x="180" y="238"/>
                  </a:lnTo>
                  <a:lnTo>
                    <a:pt x="186" y="232"/>
                  </a:lnTo>
                  <a:lnTo>
                    <a:pt x="190" y="226"/>
                  </a:lnTo>
                  <a:lnTo>
                    <a:pt x="196" y="222"/>
                  </a:lnTo>
                  <a:lnTo>
                    <a:pt x="202" y="216"/>
                  </a:lnTo>
                  <a:lnTo>
                    <a:pt x="210" y="210"/>
                  </a:lnTo>
                  <a:lnTo>
                    <a:pt x="216" y="206"/>
                  </a:lnTo>
                  <a:lnTo>
                    <a:pt x="222" y="202"/>
                  </a:lnTo>
                  <a:lnTo>
                    <a:pt x="228" y="198"/>
                  </a:lnTo>
                  <a:lnTo>
                    <a:pt x="234" y="194"/>
                  </a:lnTo>
                  <a:lnTo>
                    <a:pt x="240" y="190"/>
                  </a:lnTo>
                  <a:lnTo>
                    <a:pt x="246" y="184"/>
                  </a:lnTo>
                  <a:lnTo>
                    <a:pt x="252" y="182"/>
                  </a:lnTo>
                  <a:lnTo>
                    <a:pt x="258" y="176"/>
                  </a:lnTo>
                  <a:lnTo>
                    <a:pt x="262" y="170"/>
                  </a:lnTo>
                  <a:lnTo>
                    <a:pt x="268" y="164"/>
                  </a:lnTo>
                  <a:lnTo>
                    <a:pt x="274" y="160"/>
                  </a:lnTo>
                  <a:lnTo>
                    <a:pt x="280" y="156"/>
                  </a:lnTo>
                  <a:lnTo>
                    <a:pt x="284" y="150"/>
                  </a:lnTo>
                  <a:lnTo>
                    <a:pt x="290" y="146"/>
                  </a:lnTo>
                  <a:lnTo>
                    <a:pt x="292" y="140"/>
                  </a:lnTo>
                  <a:lnTo>
                    <a:pt x="292" y="134"/>
                  </a:lnTo>
                  <a:lnTo>
                    <a:pt x="286" y="130"/>
                  </a:lnTo>
                  <a:lnTo>
                    <a:pt x="284" y="124"/>
                  </a:lnTo>
                  <a:lnTo>
                    <a:pt x="280" y="118"/>
                  </a:lnTo>
                  <a:lnTo>
                    <a:pt x="278" y="112"/>
                  </a:lnTo>
                  <a:lnTo>
                    <a:pt x="276" y="106"/>
                  </a:lnTo>
                  <a:lnTo>
                    <a:pt x="276" y="100"/>
                  </a:lnTo>
                  <a:lnTo>
                    <a:pt x="274" y="94"/>
                  </a:lnTo>
                  <a:lnTo>
                    <a:pt x="272" y="86"/>
                  </a:lnTo>
                  <a:lnTo>
                    <a:pt x="272" y="80"/>
                  </a:lnTo>
                  <a:lnTo>
                    <a:pt x="270" y="74"/>
                  </a:lnTo>
                  <a:lnTo>
                    <a:pt x="268" y="68"/>
                  </a:lnTo>
                  <a:lnTo>
                    <a:pt x="268" y="62"/>
                  </a:lnTo>
                  <a:lnTo>
                    <a:pt x="266" y="56"/>
                  </a:lnTo>
                  <a:lnTo>
                    <a:pt x="264" y="50"/>
                  </a:lnTo>
                  <a:lnTo>
                    <a:pt x="262" y="44"/>
                  </a:lnTo>
                  <a:lnTo>
                    <a:pt x="260" y="38"/>
                  </a:lnTo>
                  <a:lnTo>
                    <a:pt x="260" y="32"/>
                  </a:lnTo>
                  <a:lnTo>
                    <a:pt x="260" y="26"/>
                  </a:lnTo>
                  <a:lnTo>
                    <a:pt x="260" y="20"/>
                  </a:lnTo>
                  <a:lnTo>
                    <a:pt x="260" y="14"/>
                  </a:lnTo>
                  <a:lnTo>
                    <a:pt x="260" y="8"/>
                  </a:lnTo>
                  <a:lnTo>
                    <a:pt x="260" y="2"/>
                  </a:lnTo>
                  <a:lnTo>
                    <a:pt x="266" y="0"/>
                  </a:lnTo>
                  <a:lnTo>
                    <a:pt x="272" y="0"/>
                  </a:lnTo>
                  <a:lnTo>
                    <a:pt x="278" y="0"/>
                  </a:lnTo>
                  <a:lnTo>
                    <a:pt x="284" y="0"/>
                  </a:lnTo>
                  <a:lnTo>
                    <a:pt x="290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8" y="2"/>
                  </a:lnTo>
                  <a:lnTo>
                    <a:pt x="308" y="8"/>
                  </a:lnTo>
                  <a:lnTo>
                    <a:pt x="310" y="14"/>
                  </a:lnTo>
                  <a:lnTo>
                    <a:pt x="310" y="20"/>
                  </a:lnTo>
                  <a:lnTo>
                    <a:pt x="310" y="26"/>
                  </a:lnTo>
                  <a:lnTo>
                    <a:pt x="308" y="32"/>
                  </a:lnTo>
                  <a:lnTo>
                    <a:pt x="306" y="38"/>
                  </a:lnTo>
                  <a:lnTo>
                    <a:pt x="302" y="44"/>
                  </a:lnTo>
                  <a:lnTo>
                    <a:pt x="300" y="50"/>
                  </a:lnTo>
                  <a:lnTo>
                    <a:pt x="306" y="50"/>
                  </a:lnTo>
                  <a:lnTo>
                    <a:pt x="312" y="50"/>
                  </a:lnTo>
                  <a:lnTo>
                    <a:pt x="318" y="52"/>
                  </a:lnTo>
                  <a:lnTo>
                    <a:pt x="324" y="54"/>
                  </a:lnTo>
                  <a:lnTo>
                    <a:pt x="330" y="56"/>
                  </a:lnTo>
                  <a:lnTo>
                    <a:pt x="336" y="58"/>
                  </a:lnTo>
                  <a:lnTo>
                    <a:pt x="342" y="62"/>
                  </a:lnTo>
                  <a:lnTo>
                    <a:pt x="348" y="64"/>
                  </a:lnTo>
                  <a:lnTo>
                    <a:pt x="354" y="64"/>
                  </a:lnTo>
                  <a:lnTo>
                    <a:pt x="360" y="62"/>
                  </a:lnTo>
                  <a:lnTo>
                    <a:pt x="366" y="62"/>
                  </a:lnTo>
                  <a:lnTo>
                    <a:pt x="372" y="64"/>
                  </a:lnTo>
                  <a:lnTo>
                    <a:pt x="378" y="70"/>
                  </a:lnTo>
                  <a:lnTo>
                    <a:pt x="380" y="76"/>
                  </a:lnTo>
                  <a:lnTo>
                    <a:pt x="386" y="82"/>
                  </a:lnTo>
                  <a:lnTo>
                    <a:pt x="392" y="86"/>
                  </a:lnTo>
                  <a:lnTo>
                    <a:pt x="398" y="88"/>
                  </a:lnTo>
                  <a:lnTo>
                    <a:pt x="404" y="92"/>
                  </a:lnTo>
                  <a:lnTo>
                    <a:pt x="410" y="94"/>
                  </a:lnTo>
                  <a:lnTo>
                    <a:pt x="416" y="98"/>
                  </a:lnTo>
                  <a:lnTo>
                    <a:pt x="422" y="102"/>
                  </a:lnTo>
                  <a:lnTo>
                    <a:pt x="428" y="104"/>
                  </a:lnTo>
                  <a:lnTo>
                    <a:pt x="440" y="106"/>
                  </a:lnTo>
                  <a:lnTo>
                    <a:pt x="446" y="108"/>
                  </a:lnTo>
                  <a:lnTo>
                    <a:pt x="452" y="110"/>
                  </a:lnTo>
                  <a:lnTo>
                    <a:pt x="458" y="110"/>
                  </a:lnTo>
                  <a:lnTo>
                    <a:pt x="466" y="110"/>
                  </a:lnTo>
                  <a:lnTo>
                    <a:pt x="472" y="110"/>
                  </a:lnTo>
                  <a:lnTo>
                    <a:pt x="478" y="110"/>
                  </a:lnTo>
                  <a:lnTo>
                    <a:pt x="484" y="110"/>
                  </a:lnTo>
                  <a:lnTo>
                    <a:pt x="490" y="110"/>
                  </a:lnTo>
                  <a:lnTo>
                    <a:pt x="514" y="112"/>
                  </a:lnTo>
                  <a:lnTo>
                    <a:pt x="534" y="112"/>
                  </a:lnTo>
                  <a:lnTo>
                    <a:pt x="540" y="112"/>
                  </a:lnTo>
                  <a:lnTo>
                    <a:pt x="556" y="110"/>
                  </a:lnTo>
                  <a:lnTo>
                    <a:pt x="568" y="110"/>
                  </a:lnTo>
                  <a:lnTo>
                    <a:pt x="574" y="110"/>
                  </a:lnTo>
                  <a:lnTo>
                    <a:pt x="580" y="110"/>
                  </a:lnTo>
                  <a:lnTo>
                    <a:pt x="586" y="110"/>
                  </a:lnTo>
                  <a:lnTo>
                    <a:pt x="592" y="114"/>
                  </a:lnTo>
                  <a:lnTo>
                    <a:pt x="598" y="120"/>
                  </a:lnTo>
                  <a:lnTo>
                    <a:pt x="604" y="124"/>
                  </a:lnTo>
                  <a:lnTo>
                    <a:pt x="610" y="130"/>
                  </a:lnTo>
                  <a:lnTo>
                    <a:pt x="616" y="134"/>
                  </a:lnTo>
                  <a:lnTo>
                    <a:pt x="622" y="136"/>
                  </a:lnTo>
                  <a:lnTo>
                    <a:pt x="628" y="138"/>
                  </a:lnTo>
                  <a:lnTo>
                    <a:pt x="634" y="142"/>
                  </a:lnTo>
                  <a:lnTo>
                    <a:pt x="640" y="144"/>
                  </a:lnTo>
                  <a:lnTo>
                    <a:pt x="646" y="148"/>
                  </a:lnTo>
                  <a:lnTo>
                    <a:pt x="652" y="150"/>
                  </a:lnTo>
                  <a:lnTo>
                    <a:pt x="658" y="154"/>
                  </a:lnTo>
                  <a:lnTo>
                    <a:pt x="664" y="154"/>
                  </a:lnTo>
                  <a:lnTo>
                    <a:pt x="675" y="159"/>
                  </a:lnTo>
                  <a:lnTo>
                    <a:pt x="675" y="308"/>
                  </a:lnTo>
                  <a:lnTo>
                    <a:pt x="678" y="311"/>
                  </a:lnTo>
                  <a:lnTo>
                    <a:pt x="682" y="312"/>
                  </a:lnTo>
                  <a:lnTo>
                    <a:pt x="688" y="314"/>
                  </a:lnTo>
                  <a:lnTo>
                    <a:pt x="690" y="320"/>
                  </a:lnTo>
                  <a:lnTo>
                    <a:pt x="696" y="324"/>
                  </a:lnTo>
                  <a:lnTo>
                    <a:pt x="702" y="328"/>
                  </a:lnTo>
                  <a:lnTo>
                    <a:pt x="706" y="334"/>
                  </a:lnTo>
                  <a:lnTo>
                    <a:pt x="708" y="340"/>
                  </a:lnTo>
                  <a:lnTo>
                    <a:pt x="706" y="346"/>
                  </a:lnTo>
                  <a:lnTo>
                    <a:pt x="702" y="352"/>
                  </a:lnTo>
                  <a:lnTo>
                    <a:pt x="696" y="354"/>
                  </a:lnTo>
                  <a:lnTo>
                    <a:pt x="690" y="356"/>
                  </a:lnTo>
                  <a:lnTo>
                    <a:pt x="684" y="360"/>
                  </a:lnTo>
                  <a:lnTo>
                    <a:pt x="676" y="362"/>
                  </a:lnTo>
                  <a:lnTo>
                    <a:pt x="670" y="364"/>
                  </a:lnTo>
                  <a:lnTo>
                    <a:pt x="664" y="362"/>
                  </a:lnTo>
                  <a:lnTo>
                    <a:pt x="658" y="362"/>
                  </a:lnTo>
                  <a:lnTo>
                    <a:pt x="652" y="360"/>
                  </a:lnTo>
                  <a:lnTo>
                    <a:pt x="646" y="358"/>
                  </a:lnTo>
                  <a:lnTo>
                    <a:pt x="640" y="358"/>
                  </a:lnTo>
                  <a:lnTo>
                    <a:pt x="634" y="356"/>
                  </a:lnTo>
                  <a:lnTo>
                    <a:pt x="626" y="352"/>
                  </a:lnTo>
                  <a:lnTo>
                    <a:pt x="620" y="350"/>
                  </a:lnTo>
                  <a:lnTo>
                    <a:pt x="614" y="346"/>
                  </a:lnTo>
                  <a:lnTo>
                    <a:pt x="608" y="344"/>
                  </a:lnTo>
                  <a:lnTo>
                    <a:pt x="602" y="340"/>
                  </a:lnTo>
                  <a:lnTo>
                    <a:pt x="596" y="336"/>
                  </a:lnTo>
                  <a:lnTo>
                    <a:pt x="588" y="332"/>
                  </a:lnTo>
                  <a:lnTo>
                    <a:pt x="580" y="332"/>
                  </a:lnTo>
                  <a:lnTo>
                    <a:pt x="574" y="332"/>
                  </a:lnTo>
                  <a:lnTo>
                    <a:pt x="568" y="330"/>
                  </a:lnTo>
                  <a:lnTo>
                    <a:pt x="562" y="330"/>
                  </a:lnTo>
                  <a:lnTo>
                    <a:pt x="556" y="328"/>
                  </a:lnTo>
                  <a:lnTo>
                    <a:pt x="550" y="324"/>
                  </a:lnTo>
                  <a:lnTo>
                    <a:pt x="544" y="324"/>
                  </a:lnTo>
                  <a:lnTo>
                    <a:pt x="544" y="330"/>
                  </a:lnTo>
                  <a:lnTo>
                    <a:pt x="548" y="336"/>
                  </a:lnTo>
                  <a:lnTo>
                    <a:pt x="548" y="342"/>
                  </a:lnTo>
                  <a:lnTo>
                    <a:pt x="548" y="348"/>
                  </a:lnTo>
                  <a:lnTo>
                    <a:pt x="548" y="354"/>
                  </a:lnTo>
                  <a:lnTo>
                    <a:pt x="548" y="360"/>
                  </a:lnTo>
                  <a:lnTo>
                    <a:pt x="548" y="366"/>
                  </a:lnTo>
                  <a:lnTo>
                    <a:pt x="552" y="372"/>
                  </a:lnTo>
                  <a:lnTo>
                    <a:pt x="552" y="378"/>
                  </a:lnTo>
                  <a:lnTo>
                    <a:pt x="552" y="384"/>
                  </a:lnTo>
                  <a:lnTo>
                    <a:pt x="554" y="390"/>
                  </a:lnTo>
                  <a:lnTo>
                    <a:pt x="560" y="394"/>
                  </a:lnTo>
                  <a:lnTo>
                    <a:pt x="560" y="400"/>
                  </a:lnTo>
                  <a:lnTo>
                    <a:pt x="562" y="406"/>
                  </a:lnTo>
                  <a:lnTo>
                    <a:pt x="558" y="412"/>
                  </a:lnTo>
                  <a:lnTo>
                    <a:pt x="552" y="418"/>
                  </a:lnTo>
                  <a:lnTo>
                    <a:pt x="548" y="424"/>
                  </a:lnTo>
                  <a:lnTo>
                    <a:pt x="550" y="430"/>
                  </a:lnTo>
                  <a:lnTo>
                    <a:pt x="550" y="436"/>
                  </a:lnTo>
                  <a:lnTo>
                    <a:pt x="550" y="442"/>
                  </a:lnTo>
                  <a:lnTo>
                    <a:pt x="548" y="448"/>
                  </a:lnTo>
                  <a:lnTo>
                    <a:pt x="550" y="458"/>
                  </a:lnTo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D7FE7BB1-17A7-46F6-A7A3-E1C1E16EF072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364386" y="1994384"/>
              <a:ext cx="398256" cy="696452"/>
            </a:xfrm>
            <a:custGeom>
              <a:avLst/>
              <a:gdLst>
                <a:gd name="T0" fmla="*/ 2 w 286"/>
                <a:gd name="T1" fmla="*/ 262 h 513"/>
                <a:gd name="T2" fmla="*/ 2 w 286"/>
                <a:gd name="T3" fmla="*/ 250 h 513"/>
                <a:gd name="T4" fmla="*/ 11 w 286"/>
                <a:gd name="T5" fmla="*/ 237 h 513"/>
                <a:gd name="T6" fmla="*/ 23 w 286"/>
                <a:gd name="T7" fmla="*/ 225 h 513"/>
                <a:gd name="T8" fmla="*/ 32 w 286"/>
                <a:gd name="T9" fmla="*/ 214 h 513"/>
                <a:gd name="T10" fmla="*/ 34 w 286"/>
                <a:gd name="T11" fmla="*/ 200 h 513"/>
                <a:gd name="T12" fmla="*/ 36 w 286"/>
                <a:gd name="T13" fmla="*/ 188 h 513"/>
                <a:gd name="T14" fmla="*/ 32 w 286"/>
                <a:gd name="T15" fmla="*/ 173 h 513"/>
                <a:gd name="T16" fmla="*/ 26 w 286"/>
                <a:gd name="T17" fmla="*/ 157 h 513"/>
                <a:gd name="T18" fmla="*/ 23 w 286"/>
                <a:gd name="T19" fmla="*/ 139 h 513"/>
                <a:gd name="T20" fmla="*/ 20 w 286"/>
                <a:gd name="T21" fmla="*/ 124 h 513"/>
                <a:gd name="T22" fmla="*/ 18 w 286"/>
                <a:gd name="T23" fmla="*/ 111 h 513"/>
                <a:gd name="T24" fmla="*/ 15 w 286"/>
                <a:gd name="T25" fmla="*/ 96 h 513"/>
                <a:gd name="T26" fmla="*/ 13 w 286"/>
                <a:gd name="T27" fmla="*/ 75 h 513"/>
                <a:gd name="T28" fmla="*/ 10 w 286"/>
                <a:gd name="T29" fmla="*/ 63 h 513"/>
                <a:gd name="T30" fmla="*/ 13 w 286"/>
                <a:gd name="T31" fmla="*/ 49 h 513"/>
                <a:gd name="T32" fmla="*/ 15 w 286"/>
                <a:gd name="T33" fmla="*/ 36 h 513"/>
                <a:gd name="T34" fmla="*/ 22 w 286"/>
                <a:gd name="T35" fmla="*/ 25 h 513"/>
                <a:gd name="T36" fmla="*/ 29 w 286"/>
                <a:gd name="T37" fmla="*/ 14 h 513"/>
                <a:gd name="T38" fmla="*/ 41 w 286"/>
                <a:gd name="T39" fmla="*/ 5 h 513"/>
                <a:gd name="T40" fmla="*/ 53 w 286"/>
                <a:gd name="T41" fmla="*/ 2 h 513"/>
                <a:gd name="T42" fmla="*/ 62 w 286"/>
                <a:gd name="T43" fmla="*/ 11 h 513"/>
                <a:gd name="T44" fmla="*/ 72 w 286"/>
                <a:gd name="T45" fmla="*/ 25 h 513"/>
                <a:gd name="T46" fmla="*/ 79 w 286"/>
                <a:gd name="T47" fmla="*/ 34 h 513"/>
                <a:gd name="T48" fmla="*/ 90 w 286"/>
                <a:gd name="T49" fmla="*/ 43 h 513"/>
                <a:gd name="T50" fmla="*/ 101 w 286"/>
                <a:gd name="T51" fmla="*/ 53 h 513"/>
                <a:gd name="T52" fmla="*/ 111 w 286"/>
                <a:gd name="T53" fmla="*/ 66 h 513"/>
                <a:gd name="T54" fmla="*/ 118 w 286"/>
                <a:gd name="T55" fmla="*/ 74 h 513"/>
                <a:gd name="T56" fmla="*/ 133 w 286"/>
                <a:gd name="T57" fmla="*/ 80 h 513"/>
                <a:gd name="T58" fmla="*/ 147 w 286"/>
                <a:gd name="T59" fmla="*/ 80 h 513"/>
                <a:gd name="T60" fmla="*/ 163 w 286"/>
                <a:gd name="T61" fmla="*/ 84 h 513"/>
                <a:gd name="T62" fmla="*/ 186 w 286"/>
                <a:gd name="T63" fmla="*/ 86 h 513"/>
                <a:gd name="T64" fmla="*/ 195 w 286"/>
                <a:gd name="T65" fmla="*/ 93 h 513"/>
                <a:gd name="T66" fmla="*/ 193 w 286"/>
                <a:gd name="T67" fmla="*/ 105 h 513"/>
                <a:gd name="T68" fmla="*/ 197 w 286"/>
                <a:gd name="T69" fmla="*/ 119 h 513"/>
                <a:gd name="T70" fmla="*/ 199 w 286"/>
                <a:gd name="T71" fmla="*/ 132 h 513"/>
                <a:gd name="T72" fmla="*/ 204 w 286"/>
                <a:gd name="T73" fmla="*/ 145 h 513"/>
                <a:gd name="T74" fmla="*/ 206 w 286"/>
                <a:gd name="T75" fmla="*/ 159 h 513"/>
                <a:gd name="T76" fmla="*/ 208 w 286"/>
                <a:gd name="T77" fmla="*/ 171 h 513"/>
                <a:gd name="T78" fmla="*/ 217 w 286"/>
                <a:gd name="T79" fmla="*/ 187 h 513"/>
                <a:gd name="T80" fmla="*/ 219 w 286"/>
                <a:gd name="T81" fmla="*/ 200 h 513"/>
                <a:gd name="T82" fmla="*/ 212 w 286"/>
                <a:gd name="T83" fmla="*/ 211 h 513"/>
                <a:gd name="T84" fmla="*/ 201 w 286"/>
                <a:gd name="T85" fmla="*/ 221 h 513"/>
                <a:gd name="T86" fmla="*/ 190 w 286"/>
                <a:gd name="T87" fmla="*/ 232 h 513"/>
                <a:gd name="T88" fmla="*/ 179 w 286"/>
                <a:gd name="T89" fmla="*/ 240 h 513"/>
                <a:gd name="T90" fmla="*/ 161 w 286"/>
                <a:gd name="T91" fmla="*/ 245 h 513"/>
                <a:gd name="T92" fmla="*/ 152 w 286"/>
                <a:gd name="T93" fmla="*/ 258 h 513"/>
                <a:gd name="T94" fmla="*/ 140 w 286"/>
                <a:gd name="T95" fmla="*/ 269 h 513"/>
                <a:gd name="T96" fmla="*/ 127 w 286"/>
                <a:gd name="T97" fmla="*/ 276 h 513"/>
                <a:gd name="T98" fmla="*/ 120 w 286"/>
                <a:gd name="T99" fmla="*/ 287 h 513"/>
                <a:gd name="T100" fmla="*/ 111 w 286"/>
                <a:gd name="T101" fmla="*/ 298 h 513"/>
                <a:gd name="T102" fmla="*/ 105 w 286"/>
                <a:gd name="T103" fmla="*/ 311 h 513"/>
                <a:gd name="T104" fmla="*/ 101 w 286"/>
                <a:gd name="T105" fmla="*/ 323 h 513"/>
                <a:gd name="T106" fmla="*/ 94 w 286"/>
                <a:gd name="T107" fmla="*/ 335 h 513"/>
                <a:gd name="T108" fmla="*/ 74 w 286"/>
                <a:gd name="T109" fmla="*/ 341 h 513"/>
                <a:gd name="T110" fmla="*/ 53 w 286"/>
                <a:gd name="T111" fmla="*/ 343 h 513"/>
                <a:gd name="T112" fmla="*/ 41 w 286"/>
                <a:gd name="T113" fmla="*/ 348 h 513"/>
                <a:gd name="T114" fmla="*/ 25 w 286"/>
                <a:gd name="T115" fmla="*/ 359 h 513"/>
                <a:gd name="T116" fmla="*/ 22 w 286"/>
                <a:gd name="T117" fmla="*/ 371 h 513"/>
                <a:gd name="T118" fmla="*/ 20 w 286"/>
                <a:gd name="T119" fmla="*/ 372 h 513"/>
                <a:gd name="T120" fmla="*/ 2 w 286"/>
                <a:gd name="T121" fmla="*/ 373 h 5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6"/>
                <a:gd name="T184" fmla="*/ 0 h 513"/>
                <a:gd name="T185" fmla="*/ 286 w 286"/>
                <a:gd name="T186" fmla="*/ 513 h 51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6" h="513">
                  <a:moveTo>
                    <a:pt x="2" y="510"/>
                  </a:moveTo>
                  <a:lnTo>
                    <a:pt x="0" y="364"/>
                  </a:lnTo>
                  <a:lnTo>
                    <a:pt x="2" y="358"/>
                  </a:lnTo>
                  <a:lnTo>
                    <a:pt x="2" y="352"/>
                  </a:lnTo>
                  <a:lnTo>
                    <a:pt x="2" y="347"/>
                  </a:lnTo>
                  <a:lnTo>
                    <a:pt x="2" y="341"/>
                  </a:lnTo>
                  <a:lnTo>
                    <a:pt x="4" y="334"/>
                  </a:lnTo>
                  <a:lnTo>
                    <a:pt x="11" y="330"/>
                  </a:lnTo>
                  <a:lnTo>
                    <a:pt x="15" y="324"/>
                  </a:lnTo>
                  <a:lnTo>
                    <a:pt x="19" y="319"/>
                  </a:lnTo>
                  <a:lnTo>
                    <a:pt x="26" y="313"/>
                  </a:lnTo>
                  <a:lnTo>
                    <a:pt x="30" y="307"/>
                  </a:lnTo>
                  <a:lnTo>
                    <a:pt x="34" y="302"/>
                  </a:lnTo>
                  <a:lnTo>
                    <a:pt x="36" y="296"/>
                  </a:lnTo>
                  <a:lnTo>
                    <a:pt x="41" y="292"/>
                  </a:lnTo>
                  <a:lnTo>
                    <a:pt x="43" y="287"/>
                  </a:lnTo>
                  <a:lnTo>
                    <a:pt x="45" y="281"/>
                  </a:lnTo>
                  <a:lnTo>
                    <a:pt x="45" y="274"/>
                  </a:lnTo>
                  <a:lnTo>
                    <a:pt x="45" y="268"/>
                  </a:lnTo>
                  <a:lnTo>
                    <a:pt x="47" y="262"/>
                  </a:lnTo>
                  <a:lnTo>
                    <a:pt x="47" y="257"/>
                  </a:lnTo>
                  <a:lnTo>
                    <a:pt x="45" y="249"/>
                  </a:lnTo>
                  <a:lnTo>
                    <a:pt x="43" y="242"/>
                  </a:lnTo>
                  <a:lnTo>
                    <a:pt x="41" y="236"/>
                  </a:lnTo>
                  <a:lnTo>
                    <a:pt x="38" y="227"/>
                  </a:lnTo>
                  <a:lnTo>
                    <a:pt x="36" y="221"/>
                  </a:lnTo>
                  <a:lnTo>
                    <a:pt x="34" y="214"/>
                  </a:lnTo>
                  <a:lnTo>
                    <a:pt x="34" y="206"/>
                  </a:lnTo>
                  <a:lnTo>
                    <a:pt x="32" y="197"/>
                  </a:lnTo>
                  <a:lnTo>
                    <a:pt x="30" y="191"/>
                  </a:lnTo>
                  <a:lnTo>
                    <a:pt x="28" y="184"/>
                  </a:lnTo>
                  <a:lnTo>
                    <a:pt x="28" y="176"/>
                  </a:lnTo>
                  <a:lnTo>
                    <a:pt x="26" y="170"/>
                  </a:lnTo>
                  <a:lnTo>
                    <a:pt x="28" y="163"/>
                  </a:lnTo>
                  <a:lnTo>
                    <a:pt x="26" y="157"/>
                  </a:lnTo>
                  <a:lnTo>
                    <a:pt x="23" y="152"/>
                  </a:lnTo>
                  <a:lnTo>
                    <a:pt x="21" y="146"/>
                  </a:lnTo>
                  <a:lnTo>
                    <a:pt x="21" y="137"/>
                  </a:lnTo>
                  <a:lnTo>
                    <a:pt x="19" y="131"/>
                  </a:lnTo>
                  <a:lnTo>
                    <a:pt x="19" y="116"/>
                  </a:lnTo>
                  <a:lnTo>
                    <a:pt x="19" y="109"/>
                  </a:lnTo>
                  <a:lnTo>
                    <a:pt x="17" y="103"/>
                  </a:lnTo>
                  <a:lnTo>
                    <a:pt x="15" y="97"/>
                  </a:lnTo>
                  <a:lnTo>
                    <a:pt x="13" y="92"/>
                  </a:lnTo>
                  <a:lnTo>
                    <a:pt x="13" y="86"/>
                  </a:lnTo>
                  <a:lnTo>
                    <a:pt x="13" y="79"/>
                  </a:lnTo>
                  <a:lnTo>
                    <a:pt x="15" y="73"/>
                  </a:lnTo>
                  <a:lnTo>
                    <a:pt x="17" y="67"/>
                  </a:lnTo>
                  <a:lnTo>
                    <a:pt x="19" y="62"/>
                  </a:lnTo>
                  <a:lnTo>
                    <a:pt x="19" y="56"/>
                  </a:lnTo>
                  <a:lnTo>
                    <a:pt x="19" y="49"/>
                  </a:lnTo>
                  <a:lnTo>
                    <a:pt x="21" y="43"/>
                  </a:lnTo>
                  <a:lnTo>
                    <a:pt x="26" y="39"/>
                  </a:lnTo>
                  <a:lnTo>
                    <a:pt x="28" y="34"/>
                  </a:lnTo>
                  <a:lnTo>
                    <a:pt x="30" y="28"/>
                  </a:lnTo>
                  <a:lnTo>
                    <a:pt x="36" y="24"/>
                  </a:lnTo>
                  <a:lnTo>
                    <a:pt x="38" y="19"/>
                  </a:lnTo>
                  <a:lnTo>
                    <a:pt x="43" y="17"/>
                  </a:lnTo>
                  <a:lnTo>
                    <a:pt x="47" y="11"/>
                  </a:lnTo>
                  <a:lnTo>
                    <a:pt x="53" y="7"/>
                  </a:lnTo>
                  <a:lnTo>
                    <a:pt x="56" y="2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73" y="4"/>
                  </a:lnTo>
                  <a:lnTo>
                    <a:pt x="77" y="9"/>
                  </a:lnTo>
                  <a:lnTo>
                    <a:pt x="81" y="15"/>
                  </a:lnTo>
                  <a:lnTo>
                    <a:pt x="86" y="22"/>
                  </a:lnTo>
                  <a:lnTo>
                    <a:pt x="90" y="28"/>
                  </a:lnTo>
                  <a:lnTo>
                    <a:pt x="94" y="34"/>
                  </a:lnTo>
                  <a:lnTo>
                    <a:pt x="96" y="39"/>
                  </a:lnTo>
                  <a:lnTo>
                    <a:pt x="101" y="41"/>
                  </a:lnTo>
                  <a:lnTo>
                    <a:pt x="103" y="47"/>
                  </a:lnTo>
                  <a:lnTo>
                    <a:pt x="105" y="52"/>
                  </a:lnTo>
                  <a:lnTo>
                    <a:pt x="111" y="56"/>
                  </a:lnTo>
                  <a:lnTo>
                    <a:pt x="116" y="58"/>
                  </a:lnTo>
                  <a:lnTo>
                    <a:pt x="122" y="62"/>
                  </a:lnTo>
                  <a:lnTo>
                    <a:pt x="128" y="67"/>
                  </a:lnTo>
                  <a:lnTo>
                    <a:pt x="131" y="73"/>
                  </a:lnTo>
                  <a:lnTo>
                    <a:pt x="135" y="79"/>
                  </a:lnTo>
                  <a:lnTo>
                    <a:pt x="139" y="84"/>
                  </a:lnTo>
                  <a:lnTo>
                    <a:pt x="143" y="90"/>
                  </a:lnTo>
                  <a:lnTo>
                    <a:pt x="148" y="92"/>
                  </a:lnTo>
                  <a:lnTo>
                    <a:pt x="148" y="97"/>
                  </a:lnTo>
                  <a:lnTo>
                    <a:pt x="154" y="101"/>
                  </a:lnTo>
                  <a:lnTo>
                    <a:pt x="161" y="105"/>
                  </a:lnTo>
                  <a:lnTo>
                    <a:pt x="167" y="109"/>
                  </a:lnTo>
                  <a:lnTo>
                    <a:pt x="173" y="109"/>
                  </a:lnTo>
                  <a:lnTo>
                    <a:pt x="178" y="109"/>
                  </a:lnTo>
                  <a:lnTo>
                    <a:pt x="184" y="109"/>
                  </a:lnTo>
                  <a:lnTo>
                    <a:pt x="191" y="109"/>
                  </a:lnTo>
                  <a:lnTo>
                    <a:pt x="197" y="109"/>
                  </a:lnTo>
                  <a:lnTo>
                    <a:pt x="206" y="112"/>
                  </a:lnTo>
                  <a:lnTo>
                    <a:pt x="212" y="114"/>
                  </a:lnTo>
                  <a:lnTo>
                    <a:pt x="229" y="116"/>
                  </a:lnTo>
                  <a:lnTo>
                    <a:pt x="236" y="118"/>
                  </a:lnTo>
                  <a:lnTo>
                    <a:pt x="242" y="118"/>
                  </a:lnTo>
                  <a:lnTo>
                    <a:pt x="248" y="122"/>
                  </a:lnTo>
                  <a:lnTo>
                    <a:pt x="253" y="122"/>
                  </a:lnTo>
                  <a:lnTo>
                    <a:pt x="253" y="127"/>
                  </a:lnTo>
                  <a:lnTo>
                    <a:pt x="253" y="133"/>
                  </a:lnTo>
                  <a:lnTo>
                    <a:pt x="251" y="139"/>
                  </a:lnTo>
                  <a:lnTo>
                    <a:pt x="251" y="144"/>
                  </a:lnTo>
                  <a:lnTo>
                    <a:pt x="253" y="150"/>
                  </a:lnTo>
                  <a:lnTo>
                    <a:pt x="253" y="157"/>
                  </a:lnTo>
                  <a:lnTo>
                    <a:pt x="255" y="163"/>
                  </a:lnTo>
                  <a:lnTo>
                    <a:pt x="257" y="169"/>
                  </a:lnTo>
                  <a:lnTo>
                    <a:pt x="257" y="174"/>
                  </a:lnTo>
                  <a:lnTo>
                    <a:pt x="259" y="180"/>
                  </a:lnTo>
                  <a:lnTo>
                    <a:pt x="261" y="187"/>
                  </a:lnTo>
                  <a:lnTo>
                    <a:pt x="263" y="193"/>
                  </a:lnTo>
                  <a:lnTo>
                    <a:pt x="266" y="199"/>
                  </a:lnTo>
                  <a:lnTo>
                    <a:pt x="266" y="204"/>
                  </a:lnTo>
                  <a:lnTo>
                    <a:pt x="266" y="210"/>
                  </a:lnTo>
                  <a:lnTo>
                    <a:pt x="268" y="217"/>
                  </a:lnTo>
                  <a:lnTo>
                    <a:pt x="268" y="223"/>
                  </a:lnTo>
                  <a:lnTo>
                    <a:pt x="270" y="229"/>
                  </a:lnTo>
                  <a:lnTo>
                    <a:pt x="270" y="234"/>
                  </a:lnTo>
                  <a:lnTo>
                    <a:pt x="274" y="240"/>
                  </a:lnTo>
                  <a:lnTo>
                    <a:pt x="278" y="249"/>
                  </a:lnTo>
                  <a:lnTo>
                    <a:pt x="281" y="255"/>
                  </a:lnTo>
                  <a:lnTo>
                    <a:pt x="283" y="262"/>
                  </a:lnTo>
                  <a:lnTo>
                    <a:pt x="283" y="268"/>
                  </a:lnTo>
                  <a:lnTo>
                    <a:pt x="285" y="274"/>
                  </a:lnTo>
                  <a:lnTo>
                    <a:pt x="283" y="279"/>
                  </a:lnTo>
                  <a:lnTo>
                    <a:pt x="281" y="285"/>
                  </a:lnTo>
                  <a:lnTo>
                    <a:pt x="276" y="287"/>
                  </a:lnTo>
                  <a:lnTo>
                    <a:pt x="272" y="292"/>
                  </a:lnTo>
                  <a:lnTo>
                    <a:pt x="266" y="298"/>
                  </a:lnTo>
                  <a:lnTo>
                    <a:pt x="261" y="302"/>
                  </a:lnTo>
                  <a:lnTo>
                    <a:pt x="255" y="307"/>
                  </a:lnTo>
                  <a:lnTo>
                    <a:pt x="248" y="311"/>
                  </a:lnTo>
                  <a:lnTo>
                    <a:pt x="246" y="317"/>
                  </a:lnTo>
                  <a:lnTo>
                    <a:pt x="244" y="322"/>
                  </a:lnTo>
                  <a:lnTo>
                    <a:pt x="242" y="322"/>
                  </a:lnTo>
                  <a:lnTo>
                    <a:pt x="233" y="328"/>
                  </a:lnTo>
                  <a:lnTo>
                    <a:pt x="227" y="330"/>
                  </a:lnTo>
                  <a:lnTo>
                    <a:pt x="216" y="332"/>
                  </a:lnTo>
                  <a:lnTo>
                    <a:pt x="210" y="334"/>
                  </a:lnTo>
                  <a:lnTo>
                    <a:pt x="203" y="341"/>
                  </a:lnTo>
                  <a:lnTo>
                    <a:pt x="201" y="347"/>
                  </a:lnTo>
                  <a:lnTo>
                    <a:pt x="197" y="352"/>
                  </a:lnTo>
                  <a:lnTo>
                    <a:pt x="191" y="358"/>
                  </a:lnTo>
                  <a:lnTo>
                    <a:pt x="186" y="362"/>
                  </a:lnTo>
                  <a:lnTo>
                    <a:pt x="182" y="367"/>
                  </a:lnTo>
                  <a:lnTo>
                    <a:pt x="176" y="371"/>
                  </a:lnTo>
                  <a:lnTo>
                    <a:pt x="171" y="373"/>
                  </a:lnTo>
                  <a:lnTo>
                    <a:pt x="165" y="377"/>
                  </a:lnTo>
                  <a:lnTo>
                    <a:pt x="163" y="382"/>
                  </a:lnTo>
                  <a:lnTo>
                    <a:pt x="158" y="386"/>
                  </a:lnTo>
                  <a:lnTo>
                    <a:pt x="156" y="392"/>
                  </a:lnTo>
                  <a:lnTo>
                    <a:pt x="154" y="397"/>
                  </a:lnTo>
                  <a:lnTo>
                    <a:pt x="148" y="401"/>
                  </a:lnTo>
                  <a:lnTo>
                    <a:pt x="143" y="407"/>
                  </a:lnTo>
                  <a:lnTo>
                    <a:pt x="139" y="412"/>
                  </a:lnTo>
                  <a:lnTo>
                    <a:pt x="139" y="418"/>
                  </a:lnTo>
                  <a:lnTo>
                    <a:pt x="137" y="424"/>
                  </a:lnTo>
                  <a:lnTo>
                    <a:pt x="135" y="429"/>
                  </a:lnTo>
                  <a:lnTo>
                    <a:pt x="133" y="435"/>
                  </a:lnTo>
                  <a:lnTo>
                    <a:pt x="131" y="442"/>
                  </a:lnTo>
                  <a:lnTo>
                    <a:pt x="128" y="448"/>
                  </a:lnTo>
                  <a:lnTo>
                    <a:pt x="122" y="448"/>
                  </a:lnTo>
                  <a:lnTo>
                    <a:pt x="122" y="457"/>
                  </a:lnTo>
                  <a:lnTo>
                    <a:pt x="116" y="461"/>
                  </a:lnTo>
                  <a:lnTo>
                    <a:pt x="101" y="465"/>
                  </a:lnTo>
                  <a:lnTo>
                    <a:pt x="96" y="465"/>
                  </a:lnTo>
                  <a:lnTo>
                    <a:pt x="88" y="467"/>
                  </a:lnTo>
                  <a:lnTo>
                    <a:pt x="75" y="467"/>
                  </a:lnTo>
                  <a:lnTo>
                    <a:pt x="68" y="469"/>
                  </a:lnTo>
                  <a:lnTo>
                    <a:pt x="62" y="469"/>
                  </a:lnTo>
                  <a:lnTo>
                    <a:pt x="58" y="474"/>
                  </a:lnTo>
                  <a:lnTo>
                    <a:pt x="53" y="476"/>
                  </a:lnTo>
                  <a:lnTo>
                    <a:pt x="49" y="482"/>
                  </a:lnTo>
                  <a:lnTo>
                    <a:pt x="39" y="492"/>
                  </a:lnTo>
                  <a:lnTo>
                    <a:pt x="32" y="491"/>
                  </a:lnTo>
                  <a:lnTo>
                    <a:pt x="38" y="498"/>
                  </a:lnTo>
                  <a:lnTo>
                    <a:pt x="42" y="487"/>
                  </a:lnTo>
                  <a:lnTo>
                    <a:pt x="28" y="506"/>
                  </a:lnTo>
                  <a:lnTo>
                    <a:pt x="26" y="510"/>
                  </a:lnTo>
                  <a:lnTo>
                    <a:pt x="23" y="510"/>
                  </a:lnTo>
                  <a:lnTo>
                    <a:pt x="26" y="508"/>
                  </a:lnTo>
                  <a:lnTo>
                    <a:pt x="21" y="510"/>
                  </a:lnTo>
                  <a:lnTo>
                    <a:pt x="15" y="512"/>
                  </a:lnTo>
                  <a:lnTo>
                    <a:pt x="2" y="510"/>
                  </a:lnTo>
                </a:path>
              </a:pathLst>
            </a:custGeom>
            <a:solidFill>
              <a:srgbClr val="2C61AC"/>
            </a:solidFill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00FA5E1-5754-4E3F-888F-E5C8751864AB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434200" y="1374081"/>
              <a:ext cx="490284" cy="791640"/>
            </a:xfrm>
            <a:custGeom>
              <a:avLst/>
              <a:gdLst>
                <a:gd name="T0" fmla="*/ 13 w 351"/>
                <a:gd name="T1" fmla="*/ 320 h 584"/>
                <a:gd name="T2" fmla="*/ 17 w 351"/>
                <a:gd name="T3" fmla="*/ 305 h 584"/>
                <a:gd name="T4" fmla="*/ 17 w 351"/>
                <a:gd name="T5" fmla="*/ 289 h 584"/>
                <a:gd name="T6" fmla="*/ 20 w 351"/>
                <a:gd name="T7" fmla="*/ 273 h 584"/>
                <a:gd name="T8" fmla="*/ 24 w 351"/>
                <a:gd name="T9" fmla="*/ 255 h 584"/>
                <a:gd name="T10" fmla="*/ 28 w 351"/>
                <a:gd name="T11" fmla="*/ 240 h 584"/>
                <a:gd name="T12" fmla="*/ 29 w 351"/>
                <a:gd name="T13" fmla="*/ 223 h 584"/>
                <a:gd name="T14" fmla="*/ 29 w 351"/>
                <a:gd name="T15" fmla="*/ 205 h 584"/>
                <a:gd name="T16" fmla="*/ 32 w 351"/>
                <a:gd name="T17" fmla="*/ 188 h 584"/>
                <a:gd name="T18" fmla="*/ 33 w 351"/>
                <a:gd name="T19" fmla="*/ 172 h 584"/>
                <a:gd name="T20" fmla="*/ 35 w 351"/>
                <a:gd name="T21" fmla="*/ 153 h 584"/>
                <a:gd name="T22" fmla="*/ 35 w 351"/>
                <a:gd name="T23" fmla="*/ 137 h 584"/>
                <a:gd name="T24" fmla="*/ 35 w 351"/>
                <a:gd name="T25" fmla="*/ 121 h 584"/>
                <a:gd name="T26" fmla="*/ 33 w 351"/>
                <a:gd name="T27" fmla="*/ 105 h 584"/>
                <a:gd name="T28" fmla="*/ 26 w 351"/>
                <a:gd name="T29" fmla="*/ 89 h 584"/>
                <a:gd name="T30" fmla="*/ 18 w 351"/>
                <a:gd name="T31" fmla="*/ 79 h 584"/>
                <a:gd name="T32" fmla="*/ 13 w 351"/>
                <a:gd name="T33" fmla="*/ 68 h 584"/>
                <a:gd name="T34" fmla="*/ 2 w 351"/>
                <a:gd name="T35" fmla="*/ 49 h 584"/>
                <a:gd name="T36" fmla="*/ 0 w 351"/>
                <a:gd name="T37" fmla="*/ 32 h 584"/>
                <a:gd name="T38" fmla="*/ 13 w 351"/>
                <a:gd name="T39" fmla="*/ 21 h 584"/>
                <a:gd name="T40" fmla="*/ 29 w 351"/>
                <a:gd name="T41" fmla="*/ 18 h 584"/>
                <a:gd name="T42" fmla="*/ 48 w 351"/>
                <a:gd name="T43" fmla="*/ 13 h 584"/>
                <a:gd name="T44" fmla="*/ 65 w 351"/>
                <a:gd name="T45" fmla="*/ 2 h 584"/>
                <a:gd name="T46" fmla="*/ 82 w 351"/>
                <a:gd name="T47" fmla="*/ 2 h 584"/>
                <a:gd name="T48" fmla="*/ 97 w 351"/>
                <a:gd name="T49" fmla="*/ 13 h 584"/>
                <a:gd name="T50" fmla="*/ 114 w 351"/>
                <a:gd name="T51" fmla="*/ 18 h 584"/>
                <a:gd name="T52" fmla="*/ 125 w 351"/>
                <a:gd name="T53" fmla="*/ 10 h 584"/>
                <a:gd name="T54" fmla="*/ 141 w 351"/>
                <a:gd name="T55" fmla="*/ 9 h 584"/>
                <a:gd name="T56" fmla="*/ 158 w 351"/>
                <a:gd name="T57" fmla="*/ 10 h 584"/>
                <a:gd name="T58" fmla="*/ 175 w 351"/>
                <a:gd name="T59" fmla="*/ 13 h 584"/>
                <a:gd name="T60" fmla="*/ 201 w 351"/>
                <a:gd name="T61" fmla="*/ 14 h 584"/>
                <a:gd name="T62" fmla="*/ 199 w 351"/>
                <a:gd name="T63" fmla="*/ 37 h 584"/>
                <a:gd name="T64" fmla="*/ 210 w 351"/>
                <a:gd name="T65" fmla="*/ 53 h 584"/>
                <a:gd name="T66" fmla="*/ 212 w 351"/>
                <a:gd name="T67" fmla="*/ 68 h 584"/>
                <a:gd name="T68" fmla="*/ 212 w 351"/>
                <a:gd name="T69" fmla="*/ 84 h 584"/>
                <a:gd name="T70" fmla="*/ 217 w 351"/>
                <a:gd name="T71" fmla="*/ 100 h 584"/>
                <a:gd name="T72" fmla="*/ 224 w 351"/>
                <a:gd name="T73" fmla="*/ 115 h 584"/>
                <a:gd name="T74" fmla="*/ 237 w 351"/>
                <a:gd name="T75" fmla="*/ 123 h 584"/>
                <a:gd name="T76" fmla="*/ 240 w 351"/>
                <a:gd name="T77" fmla="*/ 138 h 584"/>
                <a:gd name="T78" fmla="*/ 243 w 351"/>
                <a:gd name="T79" fmla="*/ 154 h 584"/>
                <a:gd name="T80" fmla="*/ 246 w 351"/>
                <a:gd name="T81" fmla="*/ 170 h 584"/>
                <a:gd name="T82" fmla="*/ 249 w 351"/>
                <a:gd name="T83" fmla="*/ 184 h 584"/>
                <a:gd name="T84" fmla="*/ 256 w 351"/>
                <a:gd name="T85" fmla="*/ 198 h 584"/>
                <a:gd name="T86" fmla="*/ 266 w 351"/>
                <a:gd name="T87" fmla="*/ 214 h 584"/>
                <a:gd name="T88" fmla="*/ 271 w 351"/>
                <a:gd name="T89" fmla="*/ 237 h 584"/>
                <a:gd name="T90" fmla="*/ 157 w 351"/>
                <a:gd name="T91" fmla="*/ 343 h 584"/>
                <a:gd name="T92" fmla="*/ 162 w 351"/>
                <a:gd name="T93" fmla="*/ 424 h 584"/>
                <a:gd name="T94" fmla="*/ 145 w 351"/>
                <a:gd name="T95" fmla="*/ 424 h 584"/>
                <a:gd name="T96" fmla="*/ 129 w 351"/>
                <a:gd name="T97" fmla="*/ 419 h 584"/>
                <a:gd name="T98" fmla="*/ 112 w 351"/>
                <a:gd name="T99" fmla="*/ 415 h 584"/>
                <a:gd name="T100" fmla="*/ 94 w 351"/>
                <a:gd name="T101" fmla="*/ 414 h 584"/>
                <a:gd name="T102" fmla="*/ 78 w 351"/>
                <a:gd name="T103" fmla="*/ 412 h 584"/>
                <a:gd name="T104" fmla="*/ 69 w 351"/>
                <a:gd name="T105" fmla="*/ 396 h 584"/>
                <a:gd name="T106" fmla="*/ 57 w 351"/>
                <a:gd name="T107" fmla="*/ 384 h 584"/>
                <a:gd name="T108" fmla="*/ 41 w 351"/>
                <a:gd name="T109" fmla="*/ 372 h 584"/>
                <a:gd name="T110" fmla="*/ 29 w 351"/>
                <a:gd name="T111" fmla="*/ 355 h 584"/>
                <a:gd name="T112" fmla="*/ 20 w 351"/>
                <a:gd name="T113" fmla="*/ 342 h 5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1"/>
                <a:gd name="T172" fmla="*/ 0 h 584"/>
                <a:gd name="T173" fmla="*/ 351 w 351"/>
                <a:gd name="T174" fmla="*/ 584 h 5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1" h="584">
                  <a:moveTo>
                    <a:pt x="22" y="458"/>
                  </a:moveTo>
                  <a:lnTo>
                    <a:pt x="17" y="446"/>
                  </a:lnTo>
                  <a:lnTo>
                    <a:pt x="17" y="439"/>
                  </a:lnTo>
                  <a:lnTo>
                    <a:pt x="19" y="432"/>
                  </a:lnTo>
                  <a:lnTo>
                    <a:pt x="19" y="425"/>
                  </a:lnTo>
                  <a:lnTo>
                    <a:pt x="22" y="418"/>
                  </a:lnTo>
                  <a:lnTo>
                    <a:pt x="22" y="410"/>
                  </a:lnTo>
                  <a:lnTo>
                    <a:pt x="22" y="403"/>
                  </a:lnTo>
                  <a:lnTo>
                    <a:pt x="22" y="396"/>
                  </a:lnTo>
                  <a:lnTo>
                    <a:pt x="24" y="389"/>
                  </a:lnTo>
                  <a:lnTo>
                    <a:pt x="26" y="382"/>
                  </a:lnTo>
                  <a:lnTo>
                    <a:pt x="26" y="374"/>
                  </a:lnTo>
                  <a:lnTo>
                    <a:pt x="29" y="367"/>
                  </a:lnTo>
                  <a:lnTo>
                    <a:pt x="31" y="358"/>
                  </a:lnTo>
                  <a:lnTo>
                    <a:pt x="31" y="350"/>
                  </a:lnTo>
                  <a:lnTo>
                    <a:pt x="31" y="343"/>
                  </a:lnTo>
                  <a:lnTo>
                    <a:pt x="34" y="336"/>
                  </a:lnTo>
                  <a:lnTo>
                    <a:pt x="36" y="329"/>
                  </a:lnTo>
                  <a:lnTo>
                    <a:pt x="36" y="322"/>
                  </a:lnTo>
                  <a:lnTo>
                    <a:pt x="36" y="314"/>
                  </a:lnTo>
                  <a:lnTo>
                    <a:pt x="38" y="305"/>
                  </a:lnTo>
                  <a:lnTo>
                    <a:pt x="38" y="298"/>
                  </a:lnTo>
                  <a:lnTo>
                    <a:pt x="38" y="290"/>
                  </a:lnTo>
                  <a:lnTo>
                    <a:pt x="38" y="281"/>
                  </a:lnTo>
                  <a:lnTo>
                    <a:pt x="38" y="274"/>
                  </a:lnTo>
                  <a:lnTo>
                    <a:pt x="41" y="266"/>
                  </a:lnTo>
                  <a:lnTo>
                    <a:pt x="41" y="257"/>
                  </a:lnTo>
                  <a:lnTo>
                    <a:pt x="41" y="250"/>
                  </a:lnTo>
                  <a:lnTo>
                    <a:pt x="43" y="242"/>
                  </a:lnTo>
                  <a:lnTo>
                    <a:pt x="43" y="235"/>
                  </a:lnTo>
                  <a:lnTo>
                    <a:pt x="43" y="228"/>
                  </a:lnTo>
                  <a:lnTo>
                    <a:pt x="43" y="218"/>
                  </a:lnTo>
                  <a:lnTo>
                    <a:pt x="46" y="209"/>
                  </a:lnTo>
                  <a:lnTo>
                    <a:pt x="46" y="202"/>
                  </a:lnTo>
                  <a:lnTo>
                    <a:pt x="46" y="194"/>
                  </a:lnTo>
                  <a:lnTo>
                    <a:pt x="46" y="187"/>
                  </a:lnTo>
                  <a:lnTo>
                    <a:pt x="46" y="180"/>
                  </a:lnTo>
                  <a:lnTo>
                    <a:pt x="46" y="173"/>
                  </a:lnTo>
                  <a:lnTo>
                    <a:pt x="46" y="166"/>
                  </a:lnTo>
                  <a:lnTo>
                    <a:pt x="46" y="158"/>
                  </a:lnTo>
                  <a:lnTo>
                    <a:pt x="46" y="151"/>
                  </a:lnTo>
                  <a:lnTo>
                    <a:pt x="43" y="144"/>
                  </a:lnTo>
                  <a:lnTo>
                    <a:pt x="41" y="137"/>
                  </a:lnTo>
                  <a:lnTo>
                    <a:pt x="38" y="130"/>
                  </a:lnTo>
                  <a:lnTo>
                    <a:pt x="34" y="122"/>
                  </a:lnTo>
                  <a:lnTo>
                    <a:pt x="26" y="122"/>
                  </a:lnTo>
                  <a:lnTo>
                    <a:pt x="24" y="115"/>
                  </a:lnTo>
                  <a:lnTo>
                    <a:pt x="24" y="108"/>
                  </a:lnTo>
                  <a:lnTo>
                    <a:pt x="22" y="101"/>
                  </a:lnTo>
                  <a:lnTo>
                    <a:pt x="24" y="108"/>
                  </a:lnTo>
                  <a:lnTo>
                    <a:pt x="17" y="94"/>
                  </a:lnTo>
                  <a:lnTo>
                    <a:pt x="12" y="84"/>
                  </a:lnTo>
                  <a:lnTo>
                    <a:pt x="7" y="74"/>
                  </a:lnTo>
                  <a:lnTo>
                    <a:pt x="2" y="67"/>
                  </a:lnTo>
                  <a:lnTo>
                    <a:pt x="2" y="60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2" y="36"/>
                  </a:lnTo>
                  <a:lnTo>
                    <a:pt x="10" y="34"/>
                  </a:lnTo>
                  <a:lnTo>
                    <a:pt x="17" y="29"/>
                  </a:lnTo>
                  <a:lnTo>
                    <a:pt x="24" y="26"/>
                  </a:lnTo>
                  <a:lnTo>
                    <a:pt x="31" y="24"/>
                  </a:lnTo>
                  <a:lnTo>
                    <a:pt x="38" y="24"/>
                  </a:lnTo>
                  <a:lnTo>
                    <a:pt x="48" y="22"/>
                  </a:lnTo>
                  <a:lnTo>
                    <a:pt x="55" y="19"/>
                  </a:lnTo>
                  <a:lnTo>
                    <a:pt x="62" y="17"/>
                  </a:lnTo>
                  <a:lnTo>
                    <a:pt x="70" y="10"/>
                  </a:lnTo>
                  <a:lnTo>
                    <a:pt x="77" y="7"/>
                  </a:lnTo>
                  <a:lnTo>
                    <a:pt x="84" y="2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6" y="2"/>
                  </a:lnTo>
                  <a:lnTo>
                    <a:pt x="110" y="10"/>
                  </a:lnTo>
                  <a:lnTo>
                    <a:pt x="118" y="14"/>
                  </a:lnTo>
                  <a:lnTo>
                    <a:pt x="125" y="17"/>
                  </a:lnTo>
                  <a:lnTo>
                    <a:pt x="132" y="19"/>
                  </a:lnTo>
                  <a:lnTo>
                    <a:pt x="139" y="22"/>
                  </a:lnTo>
                  <a:lnTo>
                    <a:pt x="146" y="24"/>
                  </a:lnTo>
                  <a:lnTo>
                    <a:pt x="154" y="22"/>
                  </a:lnTo>
                  <a:lnTo>
                    <a:pt x="161" y="22"/>
                  </a:lnTo>
                  <a:lnTo>
                    <a:pt x="161" y="14"/>
                  </a:lnTo>
                  <a:lnTo>
                    <a:pt x="168" y="10"/>
                  </a:lnTo>
                  <a:lnTo>
                    <a:pt x="175" y="12"/>
                  </a:lnTo>
                  <a:lnTo>
                    <a:pt x="182" y="12"/>
                  </a:lnTo>
                  <a:lnTo>
                    <a:pt x="190" y="12"/>
                  </a:lnTo>
                  <a:lnTo>
                    <a:pt x="197" y="12"/>
                  </a:lnTo>
                  <a:lnTo>
                    <a:pt x="204" y="14"/>
                  </a:lnTo>
                  <a:lnTo>
                    <a:pt x="211" y="14"/>
                  </a:lnTo>
                  <a:lnTo>
                    <a:pt x="218" y="14"/>
                  </a:lnTo>
                  <a:lnTo>
                    <a:pt x="226" y="17"/>
                  </a:lnTo>
                  <a:lnTo>
                    <a:pt x="233" y="19"/>
                  </a:lnTo>
                  <a:lnTo>
                    <a:pt x="250" y="19"/>
                  </a:lnTo>
                  <a:lnTo>
                    <a:pt x="259" y="19"/>
                  </a:lnTo>
                  <a:lnTo>
                    <a:pt x="259" y="31"/>
                  </a:lnTo>
                  <a:lnTo>
                    <a:pt x="259" y="41"/>
                  </a:lnTo>
                  <a:lnTo>
                    <a:pt x="257" y="50"/>
                  </a:lnTo>
                  <a:lnTo>
                    <a:pt x="259" y="58"/>
                  </a:lnTo>
                  <a:lnTo>
                    <a:pt x="266" y="65"/>
                  </a:lnTo>
                  <a:lnTo>
                    <a:pt x="271" y="72"/>
                  </a:lnTo>
                  <a:lnTo>
                    <a:pt x="271" y="79"/>
                  </a:lnTo>
                  <a:lnTo>
                    <a:pt x="271" y="86"/>
                  </a:lnTo>
                  <a:lnTo>
                    <a:pt x="274" y="94"/>
                  </a:lnTo>
                  <a:lnTo>
                    <a:pt x="274" y="101"/>
                  </a:lnTo>
                  <a:lnTo>
                    <a:pt x="274" y="108"/>
                  </a:lnTo>
                  <a:lnTo>
                    <a:pt x="274" y="115"/>
                  </a:lnTo>
                  <a:lnTo>
                    <a:pt x="274" y="122"/>
                  </a:lnTo>
                  <a:lnTo>
                    <a:pt x="281" y="130"/>
                  </a:lnTo>
                  <a:lnTo>
                    <a:pt x="281" y="137"/>
                  </a:lnTo>
                  <a:lnTo>
                    <a:pt x="281" y="144"/>
                  </a:lnTo>
                  <a:lnTo>
                    <a:pt x="283" y="151"/>
                  </a:lnTo>
                  <a:lnTo>
                    <a:pt x="288" y="158"/>
                  </a:lnTo>
                  <a:lnTo>
                    <a:pt x="295" y="161"/>
                  </a:lnTo>
                  <a:lnTo>
                    <a:pt x="302" y="161"/>
                  </a:lnTo>
                  <a:lnTo>
                    <a:pt x="305" y="168"/>
                  </a:lnTo>
                  <a:lnTo>
                    <a:pt x="307" y="175"/>
                  </a:lnTo>
                  <a:lnTo>
                    <a:pt x="310" y="182"/>
                  </a:lnTo>
                  <a:lnTo>
                    <a:pt x="310" y="190"/>
                  </a:lnTo>
                  <a:lnTo>
                    <a:pt x="312" y="197"/>
                  </a:lnTo>
                  <a:lnTo>
                    <a:pt x="314" y="204"/>
                  </a:lnTo>
                  <a:lnTo>
                    <a:pt x="314" y="211"/>
                  </a:lnTo>
                  <a:lnTo>
                    <a:pt x="314" y="218"/>
                  </a:lnTo>
                  <a:lnTo>
                    <a:pt x="314" y="226"/>
                  </a:lnTo>
                  <a:lnTo>
                    <a:pt x="317" y="233"/>
                  </a:lnTo>
                  <a:lnTo>
                    <a:pt x="319" y="240"/>
                  </a:lnTo>
                  <a:lnTo>
                    <a:pt x="319" y="247"/>
                  </a:lnTo>
                  <a:lnTo>
                    <a:pt x="322" y="252"/>
                  </a:lnTo>
                  <a:lnTo>
                    <a:pt x="322" y="259"/>
                  </a:lnTo>
                  <a:lnTo>
                    <a:pt x="324" y="266"/>
                  </a:lnTo>
                  <a:lnTo>
                    <a:pt x="331" y="271"/>
                  </a:lnTo>
                  <a:lnTo>
                    <a:pt x="336" y="278"/>
                  </a:lnTo>
                  <a:lnTo>
                    <a:pt x="341" y="286"/>
                  </a:lnTo>
                  <a:lnTo>
                    <a:pt x="343" y="293"/>
                  </a:lnTo>
                  <a:lnTo>
                    <a:pt x="343" y="300"/>
                  </a:lnTo>
                  <a:lnTo>
                    <a:pt x="346" y="307"/>
                  </a:lnTo>
                  <a:lnTo>
                    <a:pt x="350" y="324"/>
                  </a:lnTo>
                  <a:lnTo>
                    <a:pt x="346" y="413"/>
                  </a:lnTo>
                  <a:lnTo>
                    <a:pt x="199" y="413"/>
                  </a:lnTo>
                  <a:lnTo>
                    <a:pt x="202" y="470"/>
                  </a:lnTo>
                  <a:lnTo>
                    <a:pt x="206" y="492"/>
                  </a:lnTo>
                  <a:lnTo>
                    <a:pt x="209" y="583"/>
                  </a:lnTo>
                  <a:lnTo>
                    <a:pt x="209" y="581"/>
                  </a:lnTo>
                  <a:lnTo>
                    <a:pt x="202" y="581"/>
                  </a:lnTo>
                  <a:lnTo>
                    <a:pt x="194" y="581"/>
                  </a:lnTo>
                  <a:lnTo>
                    <a:pt x="187" y="581"/>
                  </a:lnTo>
                  <a:lnTo>
                    <a:pt x="180" y="578"/>
                  </a:lnTo>
                  <a:lnTo>
                    <a:pt x="173" y="574"/>
                  </a:lnTo>
                  <a:lnTo>
                    <a:pt x="166" y="574"/>
                  </a:lnTo>
                  <a:lnTo>
                    <a:pt x="158" y="574"/>
                  </a:lnTo>
                  <a:lnTo>
                    <a:pt x="151" y="574"/>
                  </a:lnTo>
                  <a:lnTo>
                    <a:pt x="144" y="569"/>
                  </a:lnTo>
                  <a:lnTo>
                    <a:pt x="137" y="566"/>
                  </a:lnTo>
                  <a:lnTo>
                    <a:pt x="130" y="566"/>
                  </a:lnTo>
                  <a:lnTo>
                    <a:pt x="122" y="566"/>
                  </a:lnTo>
                  <a:lnTo>
                    <a:pt x="115" y="566"/>
                  </a:lnTo>
                  <a:lnTo>
                    <a:pt x="108" y="566"/>
                  </a:lnTo>
                  <a:lnTo>
                    <a:pt x="101" y="564"/>
                  </a:lnTo>
                  <a:lnTo>
                    <a:pt x="96" y="557"/>
                  </a:lnTo>
                  <a:lnTo>
                    <a:pt x="94" y="550"/>
                  </a:lnTo>
                  <a:lnTo>
                    <a:pt x="89" y="542"/>
                  </a:lnTo>
                  <a:lnTo>
                    <a:pt x="82" y="540"/>
                  </a:lnTo>
                  <a:lnTo>
                    <a:pt x="77" y="533"/>
                  </a:lnTo>
                  <a:lnTo>
                    <a:pt x="74" y="526"/>
                  </a:lnTo>
                  <a:lnTo>
                    <a:pt x="67" y="518"/>
                  </a:lnTo>
                  <a:lnTo>
                    <a:pt x="60" y="514"/>
                  </a:lnTo>
                  <a:lnTo>
                    <a:pt x="53" y="509"/>
                  </a:lnTo>
                  <a:lnTo>
                    <a:pt x="50" y="502"/>
                  </a:lnTo>
                  <a:lnTo>
                    <a:pt x="46" y="494"/>
                  </a:lnTo>
                  <a:lnTo>
                    <a:pt x="38" y="487"/>
                  </a:lnTo>
                  <a:lnTo>
                    <a:pt x="34" y="480"/>
                  </a:lnTo>
                  <a:lnTo>
                    <a:pt x="26" y="475"/>
                  </a:lnTo>
                  <a:lnTo>
                    <a:pt x="26" y="468"/>
                  </a:lnTo>
                  <a:lnTo>
                    <a:pt x="22" y="458"/>
                  </a:lnTo>
                </a:path>
              </a:pathLst>
            </a:custGeom>
            <a:solidFill>
              <a:srgbClr val="2C61AC"/>
            </a:solidFill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7257BC6D-53F9-44A5-A3E8-CED1511C8488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784856" y="1336006"/>
              <a:ext cx="314162" cy="593333"/>
            </a:xfrm>
            <a:custGeom>
              <a:avLst/>
              <a:gdLst>
                <a:gd name="T0" fmla="*/ 164 w 224"/>
                <a:gd name="T1" fmla="*/ 318 h 438"/>
                <a:gd name="T2" fmla="*/ 171 w 224"/>
                <a:gd name="T3" fmla="*/ 137 h 438"/>
                <a:gd name="T4" fmla="*/ 171 w 224"/>
                <a:gd name="T5" fmla="*/ 126 h 438"/>
                <a:gd name="T6" fmla="*/ 174 w 224"/>
                <a:gd name="T7" fmla="*/ 116 h 438"/>
                <a:gd name="T8" fmla="*/ 164 w 224"/>
                <a:gd name="T9" fmla="*/ 35 h 438"/>
                <a:gd name="T10" fmla="*/ 151 w 224"/>
                <a:gd name="T11" fmla="*/ 28 h 438"/>
                <a:gd name="T12" fmla="*/ 142 w 224"/>
                <a:gd name="T13" fmla="*/ 17 h 438"/>
                <a:gd name="T14" fmla="*/ 135 w 224"/>
                <a:gd name="T15" fmla="*/ 11 h 438"/>
                <a:gd name="T16" fmla="*/ 126 w 224"/>
                <a:gd name="T17" fmla="*/ 3 h 438"/>
                <a:gd name="T18" fmla="*/ 114 w 224"/>
                <a:gd name="T19" fmla="*/ 0 h 438"/>
                <a:gd name="T20" fmla="*/ 102 w 224"/>
                <a:gd name="T21" fmla="*/ 0 h 438"/>
                <a:gd name="T22" fmla="*/ 90 w 224"/>
                <a:gd name="T23" fmla="*/ 5 h 438"/>
                <a:gd name="T24" fmla="*/ 79 w 224"/>
                <a:gd name="T25" fmla="*/ 9 h 438"/>
                <a:gd name="T26" fmla="*/ 57 w 224"/>
                <a:gd name="T27" fmla="*/ 8 h 438"/>
                <a:gd name="T28" fmla="*/ 47 w 224"/>
                <a:gd name="T29" fmla="*/ 3 h 438"/>
                <a:gd name="T30" fmla="*/ 36 w 224"/>
                <a:gd name="T31" fmla="*/ 3 h 438"/>
                <a:gd name="T32" fmla="*/ 15 w 224"/>
                <a:gd name="T33" fmla="*/ 3 h 438"/>
                <a:gd name="T34" fmla="*/ 5 w 224"/>
                <a:gd name="T35" fmla="*/ 9 h 438"/>
                <a:gd name="T36" fmla="*/ 2 w 224"/>
                <a:gd name="T37" fmla="*/ 20 h 438"/>
                <a:gd name="T38" fmla="*/ 4 w 224"/>
                <a:gd name="T39" fmla="*/ 32 h 438"/>
                <a:gd name="T40" fmla="*/ 5 w 224"/>
                <a:gd name="T41" fmla="*/ 60 h 438"/>
                <a:gd name="T42" fmla="*/ 13 w 224"/>
                <a:gd name="T43" fmla="*/ 68 h 438"/>
                <a:gd name="T44" fmla="*/ 15 w 224"/>
                <a:gd name="T45" fmla="*/ 79 h 438"/>
                <a:gd name="T46" fmla="*/ 17 w 224"/>
                <a:gd name="T47" fmla="*/ 90 h 438"/>
                <a:gd name="T48" fmla="*/ 19 w 224"/>
                <a:gd name="T49" fmla="*/ 100 h 438"/>
                <a:gd name="T50" fmla="*/ 19 w 224"/>
                <a:gd name="T51" fmla="*/ 110 h 438"/>
                <a:gd name="T52" fmla="*/ 20 w 224"/>
                <a:gd name="T53" fmla="*/ 121 h 438"/>
                <a:gd name="T54" fmla="*/ 23 w 224"/>
                <a:gd name="T55" fmla="*/ 131 h 438"/>
                <a:gd name="T56" fmla="*/ 32 w 224"/>
                <a:gd name="T57" fmla="*/ 140 h 438"/>
                <a:gd name="T58" fmla="*/ 42 w 224"/>
                <a:gd name="T59" fmla="*/ 145 h 438"/>
                <a:gd name="T60" fmla="*/ 42 w 224"/>
                <a:gd name="T61" fmla="*/ 156 h 438"/>
                <a:gd name="T62" fmla="*/ 47 w 224"/>
                <a:gd name="T63" fmla="*/ 167 h 438"/>
                <a:gd name="T64" fmla="*/ 50 w 224"/>
                <a:gd name="T65" fmla="*/ 177 h 438"/>
                <a:gd name="T66" fmla="*/ 50 w 224"/>
                <a:gd name="T67" fmla="*/ 187 h 438"/>
                <a:gd name="T68" fmla="*/ 50 w 224"/>
                <a:gd name="T69" fmla="*/ 197 h 438"/>
                <a:gd name="T70" fmla="*/ 52 w 224"/>
                <a:gd name="T71" fmla="*/ 208 h 438"/>
                <a:gd name="T72" fmla="*/ 57 w 224"/>
                <a:gd name="T73" fmla="*/ 219 h 438"/>
                <a:gd name="T74" fmla="*/ 64 w 224"/>
                <a:gd name="T75" fmla="*/ 226 h 438"/>
                <a:gd name="T76" fmla="*/ 70 w 224"/>
                <a:gd name="T77" fmla="*/ 237 h 438"/>
                <a:gd name="T78" fmla="*/ 73 w 224"/>
                <a:gd name="T79" fmla="*/ 247 h 438"/>
                <a:gd name="T80" fmla="*/ 75 w 224"/>
                <a:gd name="T81" fmla="*/ 257 h 438"/>
                <a:gd name="T82" fmla="*/ 79 w 224"/>
                <a:gd name="T83" fmla="*/ 267 h 438"/>
                <a:gd name="T84" fmla="*/ 77 w 224"/>
                <a:gd name="T85" fmla="*/ 278 h 438"/>
                <a:gd name="T86" fmla="*/ 75 w 224"/>
                <a:gd name="T87" fmla="*/ 305 h 4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4"/>
                <a:gd name="T133" fmla="*/ 0 h 438"/>
                <a:gd name="T134" fmla="*/ 224 w 224"/>
                <a:gd name="T135" fmla="*/ 438 h 4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4" h="438">
                  <a:moveTo>
                    <a:pt x="98" y="437"/>
                  </a:moveTo>
                  <a:lnTo>
                    <a:pt x="209" y="437"/>
                  </a:lnTo>
                  <a:lnTo>
                    <a:pt x="209" y="199"/>
                  </a:lnTo>
                  <a:lnTo>
                    <a:pt x="218" y="187"/>
                  </a:lnTo>
                  <a:lnTo>
                    <a:pt x="218" y="180"/>
                  </a:lnTo>
                  <a:lnTo>
                    <a:pt x="218" y="173"/>
                  </a:lnTo>
                  <a:lnTo>
                    <a:pt x="221" y="166"/>
                  </a:lnTo>
                  <a:lnTo>
                    <a:pt x="223" y="159"/>
                  </a:lnTo>
                  <a:lnTo>
                    <a:pt x="223" y="58"/>
                  </a:lnTo>
                  <a:lnTo>
                    <a:pt x="209" y="48"/>
                  </a:lnTo>
                  <a:lnTo>
                    <a:pt x="202" y="43"/>
                  </a:lnTo>
                  <a:lnTo>
                    <a:pt x="194" y="39"/>
                  </a:lnTo>
                  <a:lnTo>
                    <a:pt x="187" y="31"/>
                  </a:lnTo>
                  <a:lnTo>
                    <a:pt x="182" y="24"/>
                  </a:lnTo>
                  <a:lnTo>
                    <a:pt x="175" y="22"/>
                  </a:lnTo>
                  <a:lnTo>
                    <a:pt x="173" y="15"/>
                  </a:lnTo>
                  <a:lnTo>
                    <a:pt x="168" y="7"/>
                  </a:lnTo>
                  <a:lnTo>
                    <a:pt x="161" y="3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37" y="0"/>
                  </a:lnTo>
                  <a:lnTo>
                    <a:pt x="130" y="0"/>
                  </a:lnTo>
                  <a:lnTo>
                    <a:pt x="122" y="3"/>
                  </a:lnTo>
                  <a:lnTo>
                    <a:pt x="115" y="7"/>
                  </a:lnTo>
                  <a:lnTo>
                    <a:pt x="108" y="12"/>
                  </a:lnTo>
                  <a:lnTo>
                    <a:pt x="101" y="12"/>
                  </a:lnTo>
                  <a:lnTo>
                    <a:pt x="82" y="12"/>
                  </a:lnTo>
                  <a:lnTo>
                    <a:pt x="74" y="10"/>
                  </a:lnTo>
                  <a:lnTo>
                    <a:pt x="67" y="5"/>
                  </a:lnTo>
                  <a:lnTo>
                    <a:pt x="60" y="3"/>
                  </a:lnTo>
                  <a:lnTo>
                    <a:pt x="53" y="3"/>
                  </a:lnTo>
                  <a:lnTo>
                    <a:pt x="46" y="3"/>
                  </a:lnTo>
                  <a:lnTo>
                    <a:pt x="38" y="3"/>
                  </a:lnTo>
                  <a:lnTo>
                    <a:pt x="19" y="3"/>
                  </a:lnTo>
                  <a:lnTo>
                    <a:pt x="10" y="5"/>
                  </a:lnTo>
                  <a:lnTo>
                    <a:pt x="7" y="12"/>
                  </a:lnTo>
                  <a:lnTo>
                    <a:pt x="5" y="19"/>
                  </a:lnTo>
                  <a:lnTo>
                    <a:pt x="2" y="27"/>
                  </a:lnTo>
                  <a:lnTo>
                    <a:pt x="0" y="36"/>
                  </a:lnTo>
                  <a:lnTo>
                    <a:pt x="5" y="43"/>
                  </a:lnTo>
                  <a:lnTo>
                    <a:pt x="7" y="51"/>
                  </a:lnTo>
                  <a:lnTo>
                    <a:pt x="7" y="82"/>
                  </a:lnTo>
                  <a:lnTo>
                    <a:pt x="14" y="87"/>
                  </a:lnTo>
                  <a:lnTo>
                    <a:pt x="17" y="94"/>
                  </a:lnTo>
                  <a:lnTo>
                    <a:pt x="19" y="101"/>
                  </a:lnTo>
                  <a:lnTo>
                    <a:pt x="19" y="108"/>
                  </a:lnTo>
                  <a:lnTo>
                    <a:pt x="19" y="115"/>
                  </a:lnTo>
                  <a:lnTo>
                    <a:pt x="22" y="123"/>
                  </a:lnTo>
                  <a:lnTo>
                    <a:pt x="24" y="130"/>
                  </a:lnTo>
                  <a:lnTo>
                    <a:pt x="24" y="137"/>
                  </a:lnTo>
                  <a:lnTo>
                    <a:pt x="24" y="144"/>
                  </a:lnTo>
                  <a:lnTo>
                    <a:pt x="24" y="151"/>
                  </a:lnTo>
                  <a:lnTo>
                    <a:pt x="24" y="159"/>
                  </a:lnTo>
                  <a:lnTo>
                    <a:pt x="26" y="166"/>
                  </a:lnTo>
                  <a:lnTo>
                    <a:pt x="26" y="173"/>
                  </a:lnTo>
                  <a:lnTo>
                    <a:pt x="29" y="180"/>
                  </a:lnTo>
                  <a:lnTo>
                    <a:pt x="34" y="187"/>
                  </a:lnTo>
                  <a:lnTo>
                    <a:pt x="41" y="192"/>
                  </a:lnTo>
                  <a:lnTo>
                    <a:pt x="48" y="192"/>
                  </a:lnTo>
                  <a:lnTo>
                    <a:pt x="53" y="199"/>
                  </a:lnTo>
                  <a:lnTo>
                    <a:pt x="53" y="207"/>
                  </a:lnTo>
                  <a:lnTo>
                    <a:pt x="53" y="214"/>
                  </a:lnTo>
                  <a:lnTo>
                    <a:pt x="55" y="221"/>
                  </a:lnTo>
                  <a:lnTo>
                    <a:pt x="60" y="228"/>
                  </a:lnTo>
                  <a:lnTo>
                    <a:pt x="65" y="235"/>
                  </a:lnTo>
                  <a:lnTo>
                    <a:pt x="65" y="243"/>
                  </a:lnTo>
                  <a:lnTo>
                    <a:pt x="65" y="250"/>
                  </a:lnTo>
                  <a:lnTo>
                    <a:pt x="65" y="257"/>
                  </a:lnTo>
                  <a:lnTo>
                    <a:pt x="65" y="264"/>
                  </a:lnTo>
                  <a:lnTo>
                    <a:pt x="65" y="271"/>
                  </a:lnTo>
                  <a:lnTo>
                    <a:pt x="67" y="279"/>
                  </a:lnTo>
                  <a:lnTo>
                    <a:pt x="67" y="286"/>
                  </a:lnTo>
                  <a:lnTo>
                    <a:pt x="70" y="293"/>
                  </a:lnTo>
                  <a:lnTo>
                    <a:pt x="72" y="300"/>
                  </a:lnTo>
                  <a:lnTo>
                    <a:pt x="79" y="303"/>
                  </a:lnTo>
                  <a:lnTo>
                    <a:pt x="82" y="310"/>
                  </a:lnTo>
                  <a:lnTo>
                    <a:pt x="86" y="317"/>
                  </a:lnTo>
                  <a:lnTo>
                    <a:pt x="89" y="324"/>
                  </a:lnTo>
                  <a:lnTo>
                    <a:pt x="91" y="331"/>
                  </a:lnTo>
                  <a:lnTo>
                    <a:pt x="94" y="339"/>
                  </a:lnTo>
                  <a:lnTo>
                    <a:pt x="94" y="346"/>
                  </a:lnTo>
                  <a:lnTo>
                    <a:pt x="96" y="353"/>
                  </a:lnTo>
                  <a:lnTo>
                    <a:pt x="98" y="360"/>
                  </a:lnTo>
                  <a:lnTo>
                    <a:pt x="101" y="367"/>
                  </a:lnTo>
                  <a:lnTo>
                    <a:pt x="98" y="375"/>
                  </a:lnTo>
                  <a:lnTo>
                    <a:pt x="98" y="382"/>
                  </a:lnTo>
                  <a:lnTo>
                    <a:pt x="94" y="389"/>
                  </a:lnTo>
                  <a:lnTo>
                    <a:pt x="96" y="418"/>
                  </a:lnTo>
                  <a:lnTo>
                    <a:pt x="98" y="437"/>
                  </a:lnTo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4A9119C4-7D9B-43BD-8481-A5A653AD391C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373906" y="877522"/>
              <a:ext cx="482350" cy="560018"/>
            </a:xfrm>
            <a:custGeom>
              <a:avLst/>
              <a:gdLst>
                <a:gd name="T0" fmla="*/ 246 w 346"/>
                <a:gd name="T1" fmla="*/ 223 h 414"/>
                <a:gd name="T2" fmla="*/ 149 w 346"/>
                <a:gd name="T3" fmla="*/ 85 h 414"/>
                <a:gd name="T4" fmla="*/ 102 w 346"/>
                <a:gd name="T5" fmla="*/ 38 h 414"/>
                <a:gd name="T6" fmla="*/ 85 w 346"/>
                <a:gd name="T7" fmla="*/ 19 h 414"/>
                <a:gd name="T8" fmla="*/ 83 w 346"/>
                <a:gd name="T9" fmla="*/ 9 h 414"/>
                <a:gd name="T10" fmla="*/ 76 w 346"/>
                <a:gd name="T11" fmla="*/ 3 h 414"/>
                <a:gd name="T12" fmla="*/ 47 w 346"/>
                <a:gd name="T13" fmla="*/ 3 h 414"/>
                <a:gd name="T14" fmla="*/ 54 w 346"/>
                <a:gd name="T15" fmla="*/ 0 h 414"/>
                <a:gd name="T16" fmla="*/ 76 w 346"/>
                <a:gd name="T17" fmla="*/ 2 h 414"/>
                <a:gd name="T18" fmla="*/ 57 w 346"/>
                <a:gd name="T19" fmla="*/ 2 h 414"/>
                <a:gd name="T20" fmla="*/ 44 w 346"/>
                <a:gd name="T21" fmla="*/ 7 h 414"/>
                <a:gd name="T22" fmla="*/ 41 w 346"/>
                <a:gd name="T23" fmla="*/ 17 h 414"/>
                <a:gd name="T24" fmla="*/ 42 w 346"/>
                <a:gd name="T25" fmla="*/ 27 h 414"/>
                <a:gd name="T26" fmla="*/ 41 w 346"/>
                <a:gd name="T27" fmla="*/ 38 h 414"/>
                <a:gd name="T28" fmla="*/ 24 w 346"/>
                <a:gd name="T29" fmla="*/ 50 h 414"/>
                <a:gd name="T30" fmla="*/ 24 w 346"/>
                <a:gd name="T31" fmla="*/ 61 h 414"/>
                <a:gd name="T32" fmla="*/ 25 w 346"/>
                <a:gd name="T33" fmla="*/ 72 h 414"/>
                <a:gd name="T34" fmla="*/ 29 w 346"/>
                <a:gd name="T35" fmla="*/ 82 h 414"/>
                <a:gd name="T36" fmla="*/ 32 w 346"/>
                <a:gd name="T37" fmla="*/ 92 h 414"/>
                <a:gd name="T38" fmla="*/ 33 w 346"/>
                <a:gd name="T39" fmla="*/ 102 h 414"/>
                <a:gd name="T40" fmla="*/ 33 w 346"/>
                <a:gd name="T41" fmla="*/ 113 h 414"/>
                <a:gd name="T42" fmla="*/ 32 w 346"/>
                <a:gd name="T43" fmla="*/ 124 h 414"/>
                <a:gd name="T44" fmla="*/ 35 w 346"/>
                <a:gd name="T45" fmla="*/ 135 h 414"/>
                <a:gd name="T46" fmla="*/ 32 w 346"/>
                <a:gd name="T47" fmla="*/ 145 h 414"/>
                <a:gd name="T48" fmla="*/ 25 w 346"/>
                <a:gd name="T49" fmla="*/ 155 h 414"/>
                <a:gd name="T50" fmla="*/ 22 w 346"/>
                <a:gd name="T51" fmla="*/ 165 h 414"/>
                <a:gd name="T52" fmla="*/ 18 w 346"/>
                <a:gd name="T53" fmla="*/ 176 h 414"/>
                <a:gd name="T54" fmla="*/ 13 w 346"/>
                <a:gd name="T55" fmla="*/ 187 h 414"/>
                <a:gd name="T56" fmla="*/ 7 w 346"/>
                <a:gd name="T57" fmla="*/ 197 h 414"/>
                <a:gd name="T58" fmla="*/ 4 w 346"/>
                <a:gd name="T59" fmla="*/ 207 h 414"/>
                <a:gd name="T60" fmla="*/ 0 w 346"/>
                <a:gd name="T61" fmla="*/ 218 h 414"/>
                <a:gd name="T62" fmla="*/ 0 w 346"/>
                <a:gd name="T63" fmla="*/ 230 h 414"/>
                <a:gd name="T64" fmla="*/ 4 w 346"/>
                <a:gd name="T65" fmla="*/ 240 h 414"/>
                <a:gd name="T66" fmla="*/ 4 w 346"/>
                <a:gd name="T67" fmla="*/ 251 h 414"/>
                <a:gd name="T68" fmla="*/ 13 w 346"/>
                <a:gd name="T69" fmla="*/ 259 h 414"/>
                <a:gd name="T70" fmla="*/ 16 w 346"/>
                <a:gd name="T71" fmla="*/ 270 h 414"/>
                <a:gd name="T72" fmla="*/ 16 w 346"/>
                <a:gd name="T73" fmla="*/ 281 h 414"/>
                <a:gd name="T74" fmla="*/ 18 w 346"/>
                <a:gd name="T75" fmla="*/ 292 h 414"/>
                <a:gd name="T76" fmla="*/ 24 w 346"/>
                <a:gd name="T77" fmla="*/ 300 h 414"/>
                <a:gd name="T78" fmla="*/ 35 w 346"/>
                <a:gd name="T79" fmla="*/ 298 h 414"/>
                <a:gd name="T80" fmla="*/ 44 w 346"/>
                <a:gd name="T81" fmla="*/ 289 h 414"/>
                <a:gd name="T82" fmla="*/ 55 w 346"/>
                <a:gd name="T83" fmla="*/ 286 h 414"/>
                <a:gd name="T84" fmla="*/ 67 w 346"/>
                <a:gd name="T85" fmla="*/ 286 h 414"/>
                <a:gd name="T86" fmla="*/ 78 w 346"/>
                <a:gd name="T87" fmla="*/ 286 h 414"/>
                <a:gd name="T88" fmla="*/ 89 w 346"/>
                <a:gd name="T89" fmla="*/ 277 h 414"/>
                <a:gd name="T90" fmla="*/ 99 w 346"/>
                <a:gd name="T91" fmla="*/ 270 h 414"/>
                <a:gd name="T92" fmla="*/ 112 w 346"/>
                <a:gd name="T93" fmla="*/ 269 h 414"/>
                <a:gd name="T94" fmla="*/ 122 w 346"/>
                <a:gd name="T95" fmla="*/ 274 h 414"/>
                <a:gd name="T96" fmla="*/ 130 w 346"/>
                <a:gd name="T97" fmla="*/ 283 h 414"/>
                <a:gd name="T98" fmla="*/ 141 w 346"/>
                <a:gd name="T99" fmla="*/ 284 h 414"/>
                <a:gd name="T100" fmla="*/ 152 w 346"/>
                <a:gd name="T101" fmla="*/ 286 h 414"/>
                <a:gd name="T102" fmla="*/ 159 w 346"/>
                <a:gd name="T103" fmla="*/ 277 h 414"/>
                <a:gd name="T104" fmla="*/ 170 w 346"/>
                <a:gd name="T105" fmla="*/ 274 h 414"/>
                <a:gd name="T106" fmla="*/ 191 w 346"/>
                <a:gd name="T107" fmla="*/ 274 h 414"/>
                <a:gd name="T108" fmla="*/ 201 w 346"/>
                <a:gd name="T109" fmla="*/ 275 h 414"/>
                <a:gd name="T110" fmla="*/ 214 w 346"/>
                <a:gd name="T111" fmla="*/ 279 h 414"/>
                <a:gd name="T112" fmla="*/ 233 w 346"/>
                <a:gd name="T113" fmla="*/ 270 h 414"/>
                <a:gd name="T114" fmla="*/ 232 w 346"/>
                <a:gd name="T115" fmla="*/ 259 h 414"/>
                <a:gd name="T116" fmla="*/ 238 w 346"/>
                <a:gd name="T117" fmla="*/ 251 h 414"/>
                <a:gd name="T118" fmla="*/ 250 w 346"/>
                <a:gd name="T119" fmla="*/ 251 h 414"/>
                <a:gd name="T120" fmla="*/ 266 w 346"/>
                <a:gd name="T121" fmla="*/ 244 h 4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6"/>
                <a:gd name="T184" fmla="*/ 0 h 414"/>
                <a:gd name="T185" fmla="*/ 346 w 346"/>
                <a:gd name="T186" fmla="*/ 414 h 4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6" h="414">
                  <a:moveTo>
                    <a:pt x="345" y="336"/>
                  </a:moveTo>
                  <a:lnTo>
                    <a:pt x="319" y="307"/>
                  </a:lnTo>
                  <a:lnTo>
                    <a:pt x="319" y="242"/>
                  </a:lnTo>
                  <a:lnTo>
                    <a:pt x="194" y="117"/>
                  </a:lnTo>
                  <a:lnTo>
                    <a:pt x="132" y="117"/>
                  </a:lnTo>
                  <a:lnTo>
                    <a:pt x="132" y="53"/>
                  </a:lnTo>
                  <a:lnTo>
                    <a:pt x="117" y="31"/>
                  </a:lnTo>
                  <a:lnTo>
                    <a:pt x="110" y="26"/>
                  </a:lnTo>
                  <a:lnTo>
                    <a:pt x="108" y="19"/>
                  </a:lnTo>
                  <a:lnTo>
                    <a:pt x="108" y="12"/>
                  </a:lnTo>
                  <a:lnTo>
                    <a:pt x="108" y="5"/>
                  </a:lnTo>
                  <a:lnTo>
                    <a:pt x="98" y="5"/>
                  </a:lnTo>
                  <a:lnTo>
                    <a:pt x="91" y="5"/>
                  </a:lnTo>
                  <a:lnTo>
                    <a:pt x="60" y="5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105" y="2"/>
                  </a:lnTo>
                  <a:lnTo>
                    <a:pt x="98" y="2"/>
                  </a:lnTo>
                  <a:lnTo>
                    <a:pt x="91" y="7"/>
                  </a:lnTo>
                  <a:lnTo>
                    <a:pt x="74" y="2"/>
                  </a:lnTo>
                  <a:lnTo>
                    <a:pt x="57" y="2"/>
                  </a:lnTo>
                  <a:lnTo>
                    <a:pt x="57" y="9"/>
                  </a:lnTo>
                  <a:lnTo>
                    <a:pt x="53" y="17"/>
                  </a:lnTo>
                  <a:lnTo>
                    <a:pt x="53" y="24"/>
                  </a:lnTo>
                  <a:lnTo>
                    <a:pt x="55" y="31"/>
                  </a:lnTo>
                  <a:lnTo>
                    <a:pt x="55" y="38"/>
                  </a:lnTo>
                  <a:lnTo>
                    <a:pt x="55" y="45"/>
                  </a:lnTo>
                  <a:lnTo>
                    <a:pt x="53" y="53"/>
                  </a:lnTo>
                  <a:lnTo>
                    <a:pt x="50" y="60"/>
                  </a:lnTo>
                  <a:lnTo>
                    <a:pt x="31" y="69"/>
                  </a:lnTo>
                  <a:lnTo>
                    <a:pt x="29" y="77"/>
                  </a:lnTo>
                  <a:lnTo>
                    <a:pt x="31" y="84"/>
                  </a:lnTo>
                  <a:lnTo>
                    <a:pt x="31" y="91"/>
                  </a:lnTo>
                  <a:lnTo>
                    <a:pt x="33" y="98"/>
                  </a:lnTo>
                  <a:lnTo>
                    <a:pt x="36" y="105"/>
                  </a:lnTo>
                  <a:lnTo>
                    <a:pt x="38" y="113"/>
                  </a:lnTo>
                  <a:lnTo>
                    <a:pt x="41" y="120"/>
                  </a:lnTo>
                  <a:lnTo>
                    <a:pt x="41" y="127"/>
                  </a:lnTo>
                  <a:lnTo>
                    <a:pt x="41" y="134"/>
                  </a:lnTo>
                  <a:lnTo>
                    <a:pt x="43" y="141"/>
                  </a:lnTo>
                  <a:lnTo>
                    <a:pt x="45" y="149"/>
                  </a:lnTo>
                  <a:lnTo>
                    <a:pt x="43" y="156"/>
                  </a:lnTo>
                  <a:lnTo>
                    <a:pt x="41" y="163"/>
                  </a:lnTo>
                  <a:lnTo>
                    <a:pt x="41" y="170"/>
                  </a:lnTo>
                  <a:lnTo>
                    <a:pt x="43" y="177"/>
                  </a:lnTo>
                  <a:lnTo>
                    <a:pt x="45" y="185"/>
                  </a:lnTo>
                  <a:lnTo>
                    <a:pt x="45" y="192"/>
                  </a:lnTo>
                  <a:lnTo>
                    <a:pt x="41" y="199"/>
                  </a:lnTo>
                  <a:lnTo>
                    <a:pt x="38" y="206"/>
                  </a:lnTo>
                  <a:lnTo>
                    <a:pt x="33" y="213"/>
                  </a:lnTo>
                  <a:lnTo>
                    <a:pt x="31" y="221"/>
                  </a:lnTo>
                  <a:lnTo>
                    <a:pt x="29" y="228"/>
                  </a:lnTo>
                  <a:lnTo>
                    <a:pt x="24" y="235"/>
                  </a:lnTo>
                  <a:lnTo>
                    <a:pt x="24" y="242"/>
                  </a:lnTo>
                  <a:lnTo>
                    <a:pt x="19" y="249"/>
                  </a:lnTo>
                  <a:lnTo>
                    <a:pt x="17" y="257"/>
                  </a:lnTo>
                  <a:lnTo>
                    <a:pt x="12" y="264"/>
                  </a:lnTo>
                  <a:lnTo>
                    <a:pt x="9" y="271"/>
                  </a:lnTo>
                  <a:lnTo>
                    <a:pt x="7" y="278"/>
                  </a:lnTo>
                  <a:lnTo>
                    <a:pt x="5" y="285"/>
                  </a:lnTo>
                  <a:lnTo>
                    <a:pt x="2" y="293"/>
                  </a:lnTo>
                  <a:lnTo>
                    <a:pt x="0" y="300"/>
                  </a:lnTo>
                  <a:lnTo>
                    <a:pt x="0" y="307"/>
                  </a:lnTo>
                  <a:lnTo>
                    <a:pt x="0" y="317"/>
                  </a:lnTo>
                  <a:lnTo>
                    <a:pt x="2" y="324"/>
                  </a:lnTo>
                  <a:lnTo>
                    <a:pt x="5" y="331"/>
                  </a:lnTo>
                  <a:lnTo>
                    <a:pt x="2" y="338"/>
                  </a:lnTo>
                  <a:lnTo>
                    <a:pt x="5" y="345"/>
                  </a:lnTo>
                  <a:lnTo>
                    <a:pt x="12" y="350"/>
                  </a:lnTo>
                  <a:lnTo>
                    <a:pt x="17" y="357"/>
                  </a:lnTo>
                  <a:lnTo>
                    <a:pt x="21" y="365"/>
                  </a:lnTo>
                  <a:lnTo>
                    <a:pt x="21" y="372"/>
                  </a:lnTo>
                  <a:lnTo>
                    <a:pt x="21" y="379"/>
                  </a:lnTo>
                  <a:lnTo>
                    <a:pt x="21" y="386"/>
                  </a:lnTo>
                  <a:lnTo>
                    <a:pt x="21" y="393"/>
                  </a:lnTo>
                  <a:lnTo>
                    <a:pt x="24" y="401"/>
                  </a:lnTo>
                  <a:lnTo>
                    <a:pt x="24" y="408"/>
                  </a:lnTo>
                  <a:lnTo>
                    <a:pt x="31" y="413"/>
                  </a:lnTo>
                  <a:lnTo>
                    <a:pt x="38" y="408"/>
                  </a:lnTo>
                  <a:lnTo>
                    <a:pt x="45" y="410"/>
                  </a:lnTo>
                  <a:lnTo>
                    <a:pt x="50" y="403"/>
                  </a:lnTo>
                  <a:lnTo>
                    <a:pt x="57" y="398"/>
                  </a:lnTo>
                  <a:lnTo>
                    <a:pt x="65" y="396"/>
                  </a:lnTo>
                  <a:lnTo>
                    <a:pt x="72" y="393"/>
                  </a:lnTo>
                  <a:lnTo>
                    <a:pt x="79" y="393"/>
                  </a:lnTo>
                  <a:lnTo>
                    <a:pt x="86" y="393"/>
                  </a:lnTo>
                  <a:lnTo>
                    <a:pt x="93" y="393"/>
                  </a:lnTo>
                  <a:lnTo>
                    <a:pt x="101" y="393"/>
                  </a:lnTo>
                  <a:lnTo>
                    <a:pt x="108" y="389"/>
                  </a:lnTo>
                  <a:lnTo>
                    <a:pt x="115" y="381"/>
                  </a:lnTo>
                  <a:lnTo>
                    <a:pt x="122" y="377"/>
                  </a:lnTo>
                  <a:lnTo>
                    <a:pt x="129" y="372"/>
                  </a:lnTo>
                  <a:lnTo>
                    <a:pt x="137" y="369"/>
                  </a:lnTo>
                  <a:lnTo>
                    <a:pt x="144" y="369"/>
                  </a:lnTo>
                  <a:lnTo>
                    <a:pt x="151" y="372"/>
                  </a:lnTo>
                  <a:lnTo>
                    <a:pt x="158" y="377"/>
                  </a:lnTo>
                  <a:lnTo>
                    <a:pt x="161" y="384"/>
                  </a:lnTo>
                  <a:lnTo>
                    <a:pt x="168" y="389"/>
                  </a:lnTo>
                  <a:lnTo>
                    <a:pt x="175" y="391"/>
                  </a:lnTo>
                  <a:lnTo>
                    <a:pt x="182" y="391"/>
                  </a:lnTo>
                  <a:lnTo>
                    <a:pt x="189" y="391"/>
                  </a:lnTo>
                  <a:lnTo>
                    <a:pt x="197" y="393"/>
                  </a:lnTo>
                  <a:lnTo>
                    <a:pt x="204" y="389"/>
                  </a:lnTo>
                  <a:lnTo>
                    <a:pt x="206" y="381"/>
                  </a:lnTo>
                  <a:lnTo>
                    <a:pt x="213" y="379"/>
                  </a:lnTo>
                  <a:lnTo>
                    <a:pt x="221" y="377"/>
                  </a:lnTo>
                  <a:lnTo>
                    <a:pt x="228" y="377"/>
                  </a:lnTo>
                  <a:lnTo>
                    <a:pt x="247" y="377"/>
                  </a:lnTo>
                  <a:lnTo>
                    <a:pt x="254" y="379"/>
                  </a:lnTo>
                  <a:lnTo>
                    <a:pt x="261" y="379"/>
                  </a:lnTo>
                  <a:lnTo>
                    <a:pt x="285" y="386"/>
                  </a:lnTo>
                  <a:lnTo>
                    <a:pt x="278" y="384"/>
                  </a:lnTo>
                  <a:lnTo>
                    <a:pt x="300" y="379"/>
                  </a:lnTo>
                  <a:lnTo>
                    <a:pt x="302" y="372"/>
                  </a:lnTo>
                  <a:lnTo>
                    <a:pt x="300" y="365"/>
                  </a:lnTo>
                  <a:lnTo>
                    <a:pt x="300" y="357"/>
                  </a:lnTo>
                  <a:lnTo>
                    <a:pt x="302" y="350"/>
                  </a:lnTo>
                  <a:lnTo>
                    <a:pt x="309" y="345"/>
                  </a:lnTo>
                  <a:lnTo>
                    <a:pt x="317" y="345"/>
                  </a:lnTo>
                  <a:lnTo>
                    <a:pt x="324" y="345"/>
                  </a:lnTo>
                  <a:lnTo>
                    <a:pt x="331" y="343"/>
                  </a:lnTo>
                  <a:lnTo>
                    <a:pt x="345" y="336"/>
                  </a:lnTo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9FBB59E6-433F-46E6-BC01-B81F7A3A550B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469107" y="761711"/>
              <a:ext cx="553751" cy="591747"/>
            </a:xfrm>
            <a:custGeom>
              <a:avLst/>
              <a:gdLst>
                <a:gd name="T0" fmla="*/ 291 w 397"/>
                <a:gd name="T1" fmla="*/ 225 h 436"/>
                <a:gd name="T2" fmla="*/ 297 w 397"/>
                <a:gd name="T3" fmla="*/ 208 h 436"/>
                <a:gd name="T4" fmla="*/ 298 w 397"/>
                <a:gd name="T5" fmla="*/ 201 h 436"/>
                <a:gd name="T6" fmla="*/ 301 w 397"/>
                <a:gd name="T7" fmla="*/ 195 h 436"/>
                <a:gd name="T8" fmla="*/ 303 w 397"/>
                <a:gd name="T9" fmla="*/ 188 h 436"/>
                <a:gd name="T10" fmla="*/ 305 w 397"/>
                <a:gd name="T11" fmla="*/ 180 h 436"/>
                <a:gd name="T12" fmla="*/ 306 w 397"/>
                <a:gd name="T13" fmla="*/ 174 h 436"/>
                <a:gd name="T14" fmla="*/ 306 w 397"/>
                <a:gd name="T15" fmla="*/ 167 h 436"/>
                <a:gd name="T16" fmla="*/ 282 w 397"/>
                <a:gd name="T17" fmla="*/ 133 h 436"/>
                <a:gd name="T18" fmla="*/ 265 w 397"/>
                <a:gd name="T19" fmla="*/ 109 h 436"/>
                <a:gd name="T20" fmla="*/ 233 w 397"/>
                <a:gd name="T21" fmla="*/ 66 h 436"/>
                <a:gd name="T22" fmla="*/ 229 w 397"/>
                <a:gd name="T23" fmla="*/ 37 h 436"/>
                <a:gd name="T24" fmla="*/ 194 w 397"/>
                <a:gd name="T25" fmla="*/ 35 h 436"/>
                <a:gd name="T26" fmla="*/ 188 w 397"/>
                <a:gd name="T27" fmla="*/ 38 h 436"/>
                <a:gd name="T28" fmla="*/ 183 w 397"/>
                <a:gd name="T29" fmla="*/ 44 h 436"/>
                <a:gd name="T30" fmla="*/ 176 w 397"/>
                <a:gd name="T31" fmla="*/ 45 h 436"/>
                <a:gd name="T32" fmla="*/ 170 w 397"/>
                <a:gd name="T33" fmla="*/ 45 h 436"/>
                <a:gd name="T34" fmla="*/ 163 w 397"/>
                <a:gd name="T35" fmla="*/ 45 h 436"/>
                <a:gd name="T36" fmla="*/ 156 w 397"/>
                <a:gd name="T37" fmla="*/ 46 h 436"/>
                <a:gd name="T38" fmla="*/ 148 w 397"/>
                <a:gd name="T39" fmla="*/ 46 h 436"/>
                <a:gd name="T40" fmla="*/ 141 w 397"/>
                <a:gd name="T41" fmla="*/ 46 h 436"/>
                <a:gd name="T42" fmla="*/ 134 w 397"/>
                <a:gd name="T43" fmla="*/ 45 h 436"/>
                <a:gd name="T44" fmla="*/ 123 w 397"/>
                <a:gd name="T45" fmla="*/ 38 h 436"/>
                <a:gd name="T46" fmla="*/ 116 w 397"/>
                <a:gd name="T47" fmla="*/ 33 h 436"/>
                <a:gd name="T48" fmla="*/ 109 w 397"/>
                <a:gd name="T49" fmla="*/ 30 h 436"/>
                <a:gd name="T50" fmla="*/ 105 w 397"/>
                <a:gd name="T51" fmla="*/ 24 h 436"/>
                <a:gd name="T52" fmla="*/ 99 w 397"/>
                <a:gd name="T53" fmla="*/ 19 h 436"/>
                <a:gd name="T54" fmla="*/ 94 w 397"/>
                <a:gd name="T55" fmla="*/ 15 h 436"/>
                <a:gd name="T56" fmla="*/ 87 w 397"/>
                <a:gd name="T57" fmla="*/ 10 h 436"/>
                <a:gd name="T58" fmla="*/ 81 w 397"/>
                <a:gd name="T59" fmla="*/ 4 h 436"/>
                <a:gd name="T60" fmla="*/ 76 w 397"/>
                <a:gd name="T61" fmla="*/ 0 h 436"/>
                <a:gd name="T62" fmla="*/ 67 w 397"/>
                <a:gd name="T63" fmla="*/ 2 h 436"/>
                <a:gd name="T64" fmla="*/ 60 w 397"/>
                <a:gd name="T65" fmla="*/ 3 h 436"/>
                <a:gd name="T66" fmla="*/ 47 w 397"/>
                <a:gd name="T67" fmla="*/ 3 h 436"/>
                <a:gd name="T68" fmla="*/ 40 w 397"/>
                <a:gd name="T69" fmla="*/ 7 h 436"/>
                <a:gd name="T70" fmla="*/ 33 w 397"/>
                <a:gd name="T71" fmla="*/ 7 h 436"/>
                <a:gd name="T72" fmla="*/ 27 w 397"/>
                <a:gd name="T73" fmla="*/ 13 h 436"/>
                <a:gd name="T74" fmla="*/ 21 w 397"/>
                <a:gd name="T75" fmla="*/ 17 h 436"/>
                <a:gd name="T76" fmla="*/ 18 w 397"/>
                <a:gd name="T77" fmla="*/ 23 h 436"/>
                <a:gd name="T78" fmla="*/ 13 w 397"/>
                <a:gd name="T79" fmla="*/ 30 h 436"/>
                <a:gd name="T80" fmla="*/ 7 w 397"/>
                <a:gd name="T81" fmla="*/ 37 h 436"/>
                <a:gd name="T82" fmla="*/ 6 w 397"/>
                <a:gd name="T83" fmla="*/ 43 h 436"/>
                <a:gd name="T84" fmla="*/ 3 w 397"/>
                <a:gd name="T85" fmla="*/ 50 h 436"/>
                <a:gd name="T86" fmla="*/ 0 w 397"/>
                <a:gd name="T87" fmla="*/ 56 h 436"/>
                <a:gd name="T88" fmla="*/ 0 w 397"/>
                <a:gd name="T89" fmla="*/ 63 h 436"/>
                <a:gd name="T90" fmla="*/ 30 w 397"/>
                <a:gd name="T91" fmla="*/ 79 h 436"/>
                <a:gd name="T92" fmla="*/ 41 w 397"/>
                <a:gd name="T93" fmla="*/ 92 h 436"/>
                <a:gd name="T94" fmla="*/ 48 w 397"/>
                <a:gd name="T95" fmla="*/ 147 h 436"/>
                <a:gd name="T96" fmla="*/ 194 w 397"/>
                <a:gd name="T97" fmla="*/ 240 h 436"/>
                <a:gd name="T98" fmla="*/ 210 w 397"/>
                <a:gd name="T99" fmla="*/ 305 h 436"/>
                <a:gd name="T100" fmla="*/ 214 w 397"/>
                <a:gd name="T101" fmla="*/ 310 h 436"/>
                <a:gd name="T102" fmla="*/ 222 w 397"/>
                <a:gd name="T103" fmla="*/ 311 h 436"/>
                <a:gd name="T104" fmla="*/ 227 w 397"/>
                <a:gd name="T105" fmla="*/ 314 h 436"/>
                <a:gd name="T106" fmla="*/ 234 w 397"/>
                <a:gd name="T107" fmla="*/ 317 h 436"/>
                <a:gd name="T108" fmla="*/ 241 w 397"/>
                <a:gd name="T109" fmla="*/ 318 h 436"/>
                <a:gd name="T110" fmla="*/ 248 w 397"/>
                <a:gd name="T111" fmla="*/ 317 h 436"/>
                <a:gd name="T112" fmla="*/ 255 w 397"/>
                <a:gd name="T113" fmla="*/ 317 h 436"/>
                <a:gd name="T114" fmla="*/ 262 w 397"/>
                <a:gd name="T115" fmla="*/ 316 h 436"/>
                <a:gd name="T116" fmla="*/ 269 w 397"/>
                <a:gd name="T117" fmla="*/ 311 h 436"/>
                <a:gd name="T118" fmla="*/ 278 w 397"/>
                <a:gd name="T119" fmla="*/ 310 h 436"/>
                <a:gd name="T120" fmla="*/ 285 w 397"/>
                <a:gd name="T121" fmla="*/ 310 h 436"/>
                <a:gd name="T122" fmla="*/ 291 w 397"/>
                <a:gd name="T123" fmla="*/ 307 h 4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7"/>
                <a:gd name="T187" fmla="*/ 0 h 436"/>
                <a:gd name="T188" fmla="*/ 397 w 397"/>
                <a:gd name="T189" fmla="*/ 436 h 4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7" h="436">
                  <a:moveTo>
                    <a:pt x="377" y="420"/>
                  </a:moveTo>
                  <a:lnTo>
                    <a:pt x="377" y="308"/>
                  </a:lnTo>
                  <a:lnTo>
                    <a:pt x="383" y="288"/>
                  </a:lnTo>
                  <a:lnTo>
                    <a:pt x="384" y="284"/>
                  </a:lnTo>
                  <a:lnTo>
                    <a:pt x="386" y="279"/>
                  </a:lnTo>
                  <a:lnTo>
                    <a:pt x="386" y="275"/>
                  </a:lnTo>
                  <a:lnTo>
                    <a:pt x="387" y="270"/>
                  </a:lnTo>
                  <a:lnTo>
                    <a:pt x="389" y="266"/>
                  </a:lnTo>
                  <a:lnTo>
                    <a:pt x="392" y="261"/>
                  </a:lnTo>
                  <a:lnTo>
                    <a:pt x="393" y="257"/>
                  </a:lnTo>
                  <a:lnTo>
                    <a:pt x="395" y="252"/>
                  </a:lnTo>
                  <a:lnTo>
                    <a:pt x="395" y="246"/>
                  </a:lnTo>
                  <a:lnTo>
                    <a:pt x="396" y="242"/>
                  </a:lnTo>
                  <a:lnTo>
                    <a:pt x="396" y="237"/>
                  </a:lnTo>
                  <a:lnTo>
                    <a:pt x="396" y="233"/>
                  </a:lnTo>
                  <a:lnTo>
                    <a:pt x="396" y="228"/>
                  </a:lnTo>
                  <a:lnTo>
                    <a:pt x="369" y="182"/>
                  </a:lnTo>
                  <a:lnTo>
                    <a:pt x="365" y="182"/>
                  </a:lnTo>
                  <a:lnTo>
                    <a:pt x="357" y="168"/>
                  </a:lnTo>
                  <a:lnTo>
                    <a:pt x="344" y="149"/>
                  </a:lnTo>
                  <a:lnTo>
                    <a:pt x="312" y="104"/>
                  </a:lnTo>
                  <a:lnTo>
                    <a:pt x="302" y="90"/>
                  </a:lnTo>
                  <a:lnTo>
                    <a:pt x="297" y="81"/>
                  </a:lnTo>
                  <a:lnTo>
                    <a:pt x="296" y="50"/>
                  </a:lnTo>
                  <a:lnTo>
                    <a:pt x="255" y="48"/>
                  </a:lnTo>
                  <a:lnTo>
                    <a:pt x="251" y="48"/>
                  </a:lnTo>
                  <a:lnTo>
                    <a:pt x="246" y="47"/>
                  </a:lnTo>
                  <a:lnTo>
                    <a:pt x="243" y="51"/>
                  </a:lnTo>
                  <a:lnTo>
                    <a:pt x="242" y="56"/>
                  </a:lnTo>
                  <a:lnTo>
                    <a:pt x="237" y="60"/>
                  </a:lnTo>
                  <a:lnTo>
                    <a:pt x="233" y="60"/>
                  </a:lnTo>
                  <a:lnTo>
                    <a:pt x="228" y="62"/>
                  </a:lnTo>
                  <a:lnTo>
                    <a:pt x="224" y="63"/>
                  </a:lnTo>
                  <a:lnTo>
                    <a:pt x="219" y="62"/>
                  </a:lnTo>
                  <a:lnTo>
                    <a:pt x="215" y="62"/>
                  </a:lnTo>
                  <a:lnTo>
                    <a:pt x="210" y="62"/>
                  </a:lnTo>
                  <a:lnTo>
                    <a:pt x="206" y="63"/>
                  </a:lnTo>
                  <a:lnTo>
                    <a:pt x="201" y="63"/>
                  </a:lnTo>
                  <a:lnTo>
                    <a:pt x="197" y="63"/>
                  </a:lnTo>
                  <a:lnTo>
                    <a:pt x="191" y="63"/>
                  </a:lnTo>
                  <a:lnTo>
                    <a:pt x="186" y="63"/>
                  </a:lnTo>
                  <a:lnTo>
                    <a:pt x="182" y="63"/>
                  </a:lnTo>
                  <a:lnTo>
                    <a:pt x="177" y="63"/>
                  </a:lnTo>
                  <a:lnTo>
                    <a:pt x="173" y="62"/>
                  </a:lnTo>
                  <a:lnTo>
                    <a:pt x="168" y="59"/>
                  </a:lnTo>
                  <a:lnTo>
                    <a:pt x="159" y="51"/>
                  </a:lnTo>
                  <a:lnTo>
                    <a:pt x="155" y="48"/>
                  </a:lnTo>
                  <a:lnTo>
                    <a:pt x="150" y="45"/>
                  </a:lnTo>
                  <a:lnTo>
                    <a:pt x="146" y="42"/>
                  </a:lnTo>
                  <a:lnTo>
                    <a:pt x="141" y="41"/>
                  </a:lnTo>
                  <a:lnTo>
                    <a:pt x="137" y="38"/>
                  </a:lnTo>
                  <a:lnTo>
                    <a:pt x="135" y="33"/>
                  </a:lnTo>
                  <a:lnTo>
                    <a:pt x="134" y="29"/>
                  </a:lnTo>
                  <a:lnTo>
                    <a:pt x="129" y="26"/>
                  </a:lnTo>
                  <a:lnTo>
                    <a:pt x="126" y="21"/>
                  </a:lnTo>
                  <a:lnTo>
                    <a:pt x="122" y="20"/>
                  </a:lnTo>
                  <a:lnTo>
                    <a:pt x="117" y="17"/>
                  </a:lnTo>
                  <a:lnTo>
                    <a:pt x="113" y="14"/>
                  </a:lnTo>
                  <a:lnTo>
                    <a:pt x="110" y="9"/>
                  </a:lnTo>
                  <a:lnTo>
                    <a:pt x="105" y="6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92" y="0"/>
                  </a:lnTo>
                  <a:lnTo>
                    <a:pt x="87" y="2"/>
                  </a:lnTo>
                  <a:lnTo>
                    <a:pt x="83" y="2"/>
                  </a:lnTo>
                  <a:lnTo>
                    <a:pt x="77" y="3"/>
                  </a:lnTo>
                  <a:lnTo>
                    <a:pt x="65" y="5"/>
                  </a:lnTo>
                  <a:lnTo>
                    <a:pt x="60" y="5"/>
                  </a:lnTo>
                  <a:lnTo>
                    <a:pt x="56" y="8"/>
                  </a:lnTo>
                  <a:lnTo>
                    <a:pt x="51" y="9"/>
                  </a:lnTo>
                  <a:lnTo>
                    <a:pt x="47" y="9"/>
                  </a:lnTo>
                  <a:lnTo>
                    <a:pt x="42" y="9"/>
                  </a:lnTo>
                  <a:lnTo>
                    <a:pt x="39" y="14"/>
                  </a:lnTo>
                  <a:lnTo>
                    <a:pt x="35" y="17"/>
                  </a:lnTo>
                  <a:lnTo>
                    <a:pt x="32" y="21"/>
                  </a:lnTo>
                  <a:lnTo>
                    <a:pt x="27" y="23"/>
                  </a:lnTo>
                  <a:lnTo>
                    <a:pt x="24" y="27"/>
                  </a:lnTo>
                  <a:lnTo>
                    <a:pt x="23" y="32"/>
                  </a:lnTo>
                  <a:lnTo>
                    <a:pt x="21" y="38"/>
                  </a:lnTo>
                  <a:lnTo>
                    <a:pt x="17" y="41"/>
                  </a:lnTo>
                  <a:lnTo>
                    <a:pt x="14" y="45"/>
                  </a:lnTo>
                  <a:lnTo>
                    <a:pt x="9" y="50"/>
                  </a:lnTo>
                  <a:lnTo>
                    <a:pt x="9" y="54"/>
                  </a:lnTo>
                  <a:lnTo>
                    <a:pt x="8" y="59"/>
                  </a:lnTo>
                  <a:lnTo>
                    <a:pt x="8" y="63"/>
                  </a:lnTo>
                  <a:lnTo>
                    <a:pt x="3" y="68"/>
                  </a:lnTo>
                  <a:lnTo>
                    <a:pt x="2" y="72"/>
                  </a:lnTo>
                  <a:lnTo>
                    <a:pt x="0" y="77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41" y="87"/>
                  </a:lnTo>
                  <a:lnTo>
                    <a:pt x="39" y="107"/>
                  </a:lnTo>
                  <a:lnTo>
                    <a:pt x="48" y="119"/>
                  </a:lnTo>
                  <a:lnTo>
                    <a:pt x="54" y="125"/>
                  </a:lnTo>
                  <a:lnTo>
                    <a:pt x="62" y="138"/>
                  </a:lnTo>
                  <a:lnTo>
                    <a:pt x="62" y="201"/>
                  </a:lnTo>
                  <a:lnTo>
                    <a:pt x="126" y="201"/>
                  </a:lnTo>
                  <a:lnTo>
                    <a:pt x="251" y="327"/>
                  </a:lnTo>
                  <a:lnTo>
                    <a:pt x="251" y="392"/>
                  </a:lnTo>
                  <a:lnTo>
                    <a:pt x="272" y="416"/>
                  </a:lnTo>
                  <a:lnTo>
                    <a:pt x="273" y="423"/>
                  </a:lnTo>
                  <a:lnTo>
                    <a:pt x="278" y="423"/>
                  </a:lnTo>
                  <a:lnTo>
                    <a:pt x="282" y="423"/>
                  </a:lnTo>
                  <a:lnTo>
                    <a:pt x="287" y="425"/>
                  </a:lnTo>
                  <a:lnTo>
                    <a:pt x="291" y="425"/>
                  </a:lnTo>
                  <a:lnTo>
                    <a:pt x="294" y="429"/>
                  </a:lnTo>
                  <a:lnTo>
                    <a:pt x="299" y="431"/>
                  </a:lnTo>
                  <a:lnTo>
                    <a:pt x="303" y="432"/>
                  </a:lnTo>
                  <a:lnTo>
                    <a:pt x="308" y="434"/>
                  </a:lnTo>
                  <a:lnTo>
                    <a:pt x="312" y="435"/>
                  </a:lnTo>
                  <a:lnTo>
                    <a:pt x="317" y="435"/>
                  </a:lnTo>
                  <a:lnTo>
                    <a:pt x="321" y="434"/>
                  </a:lnTo>
                  <a:lnTo>
                    <a:pt x="326" y="434"/>
                  </a:lnTo>
                  <a:lnTo>
                    <a:pt x="330" y="434"/>
                  </a:lnTo>
                  <a:lnTo>
                    <a:pt x="335" y="434"/>
                  </a:lnTo>
                  <a:lnTo>
                    <a:pt x="339" y="431"/>
                  </a:lnTo>
                  <a:lnTo>
                    <a:pt x="344" y="426"/>
                  </a:lnTo>
                  <a:lnTo>
                    <a:pt x="348" y="425"/>
                  </a:lnTo>
                  <a:lnTo>
                    <a:pt x="354" y="423"/>
                  </a:lnTo>
                  <a:lnTo>
                    <a:pt x="360" y="423"/>
                  </a:lnTo>
                  <a:lnTo>
                    <a:pt x="365" y="425"/>
                  </a:lnTo>
                  <a:lnTo>
                    <a:pt x="369" y="423"/>
                  </a:lnTo>
                  <a:lnTo>
                    <a:pt x="377" y="420"/>
                  </a:lnTo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32E7836-49CB-4F03-B191-867C2BF872C3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535747" y="395240"/>
              <a:ext cx="548991" cy="672656"/>
            </a:xfrm>
            <a:custGeom>
              <a:avLst/>
              <a:gdLst>
                <a:gd name="T0" fmla="*/ 0 w 393"/>
                <a:gd name="T1" fmla="*/ 190 h 497"/>
                <a:gd name="T2" fmla="*/ 0 w 393"/>
                <a:gd name="T3" fmla="*/ 177 h 497"/>
                <a:gd name="T4" fmla="*/ 4 w 393"/>
                <a:gd name="T5" fmla="*/ 164 h 497"/>
                <a:gd name="T6" fmla="*/ 10 w 393"/>
                <a:gd name="T7" fmla="*/ 151 h 497"/>
                <a:gd name="T8" fmla="*/ 25 w 393"/>
                <a:gd name="T9" fmla="*/ 142 h 497"/>
                <a:gd name="T10" fmla="*/ 39 w 393"/>
                <a:gd name="T11" fmla="*/ 138 h 497"/>
                <a:gd name="T12" fmla="*/ 42 w 393"/>
                <a:gd name="T13" fmla="*/ 126 h 497"/>
                <a:gd name="T14" fmla="*/ 37 w 393"/>
                <a:gd name="T15" fmla="*/ 113 h 497"/>
                <a:gd name="T16" fmla="*/ 30 w 393"/>
                <a:gd name="T17" fmla="*/ 99 h 497"/>
                <a:gd name="T18" fmla="*/ 28 w 393"/>
                <a:gd name="T19" fmla="*/ 86 h 497"/>
                <a:gd name="T20" fmla="*/ 33 w 393"/>
                <a:gd name="T21" fmla="*/ 73 h 497"/>
                <a:gd name="T22" fmla="*/ 32 w 393"/>
                <a:gd name="T23" fmla="*/ 59 h 497"/>
                <a:gd name="T24" fmla="*/ 29 w 393"/>
                <a:gd name="T25" fmla="*/ 46 h 497"/>
                <a:gd name="T26" fmla="*/ 28 w 393"/>
                <a:gd name="T27" fmla="*/ 32 h 497"/>
                <a:gd name="T28" fmla="*/ 28 w 393"/>
                <a:gd name="T29" fmla="*/ 20 h 497"/>
                <a:gd name="T30" fmla="*/ 26 w 393"/>
                <a:gd name="T31" fmla="*/ 7 h 497"/>
                <a:gd name="T32" fmla="*/ 181 w 393"/>
                <a:gd name="T33" fmla="*/ 4 h 497"/>
                <a:gd name="T34" fmla="*/ 176 w 393"/>
                <a:gd name="T35" fmla="*/ 17 h 497"/>
                <a:gd name="T36" fmla="*/ 166 w 393"/>
                <a:gd name="T37" fmla="*/ 31 h 497"/>
                <a:gd name="T38" fmla="*/ 163 w 393"/>
                <a:gd name="T39" fmla="*/ 44 h 497"/>
                <a:gd name="T40" fmla="*/ 172 w 393"/>
                <a:gd name="T41" fmla="*/ 55 h 497"/>
                <a:gd name="T42" fmla="*/ 181 w 393"/>
                <a:gd name="T43" fmla="*/ 67 h 497"/>
                <a:gd name="T44" fmla="*/ 190 w 393"/>
                <a:gd name="T45" fmla="*/ 77 h 497"/>
                <a:gd name="T46" fmla="*/ 199 w 393"/>
                <a:gd name="T47" fmla="*/ 86 h 497"/>
                <a:gd name="T48" fmla="*/ 213 w 393"/>
                <a:gd name="T49" fmla="*/ 92 h 497"/>
                <a:gd name="T50" fmla="*/ 225 w 393"/>
                <a:gd name="T51" fmla="*/ 103 h 497"/>
                <a:gd name="T52" fmla="*/ 237 w 393"/>
                <a:gd name="T53" fmla="*/ 114 h 497"/>
                <a:gd name="T54" fmla="*/ 235 w 393"/>
                <a:gd name="T55" fmla="*/ 129 h 497"/>
                <a:gd name="T56" fmla="*/ 225 w 393"/>
                <a:gd name="T57" fmla="*/ 141 h 497"/>
                <a:gd name="T58" fmla="*/ 214 w 393"/>
                <a:gd name="T59" fmla="*/ 154 h 497"/>
                <a:gd name="T60" fmla="*/ 216 w 393"/>
                <a:gd name="T61" fmla="*/ 166 h 497"/>
                <a:gd name="T62" fmla="*/ 224 w 393"/>
                <a:gd name="T63" fmla="*/ 180 h 497"/>
                <a:gd name="T64" fmla="*/ 235 w 393"/>
                <a:gd name="T65" fmla="*/ 190 h 497"/>
                <a:gd name="T66" fmla="*/ 246 w 393"/>
                <a:gd name="T67" fmla="*/ 200 h 497"/>
                <a:gd name="T68" fmla="*/ 260 w 393"/>
                <a:gd name="T69" fmla="*/ 200 h 497"/>
                <a:gd name="T70" fmla="*/ 274 w 393"/>
                <a:gd name="T71" fmla="*/ 200 h 497"/>
                <a:gd name="T72" fmla="*/ 286 w 393"/>
                <a:gd name="T73" fmla="*/ 211 h 497"/>
                <a:gd name="T74" fmla="*/ 293 w 393"/>
                <a:gd name="T75" fmla="*/ 224 h 497"/>
                <a:gd name="T76" fmla="*/ 293 w 393"/>
                <a:gd name="T77" fmla="*/ 236 h 497"/>
                <a:gd name="T78" fmla="*/ 293 w 393"/>
                <a:gd name="T79" fmla="*/ 250 h 497"/>
                <a:gd name="T80" fmla="*/ 298 w 393"/>
                <a:gd name="T81" fmla="*/ 262 h 497"/>
                <a:gd name="T82" fmla="*/ 298 w 393"/>
                <a:gd name="T83" fmla="*/ 275 h 497"/>
                <a:gd name="T84" fmla="*/ 299 w 393"/>
                <a:gd name="T85" fmla="*/ 288 h 497"/>
                <a:gd name="T86" fmla="*/ 302 w 393"/>
                <a:gd name="T87" fmla="*/ 301 h 497"/>
                <a:gd name="T88" fmla="*/ 302 w 393"/>
                <a:gd name="T89" fmla="*/ 315 h 497"/>
                <a:gd name="T90" fmla="*/ 297 w 393"/>
                <a:gd name="T91" fmla="*/ 354 h 497"/>
                <a:gd name="T92" fmla="*/ 283 w 393"/>
                <a:gd name="T93" fmla="*/ 358 h 497"/>
                <a:gd name="T94" fmla="*/ 269 w 393"/>
                <a:gd name="T95" fmla="*/ 361 h 497"/>
                <a:gd name="T96" fmla="*/ 192 w 393"/>
                <a:gd name="T97" fmla="*/ 234 h 497"/>
                <a:gd name="T98" fmla="*/ 149 w 393"/>
                <a:gd name="T99" fmla="*/ 238 h 497"/>
                <a:gd name="T100" fmla="*/ 136 w 393"/>
                <a:gd name="T101" fmla="*/ 242 h 497"/>
                <a:gd name="T102" fmla="*/ 122 w 393"/>
                <a:gd name="T103" fmla="*/ 243 h 497"/>
                <a:gd name="T104" fmla="*/ 108 w 393"/>
                <a:gd name="T105" fmla="*/ 243 h 497"/>
                <a:gd name="T106" fmla="*/ 94 w 393"/>
                <a:gd name="T107" fmla="*/ 242 h 497"/>
                <a:gd name="T108" fmla="*/ 81 w 393"/>
                <a:gd name="T109" fmla="*/ 235 h 497"/>
                <a:gd name="T110" fmla="*/ 67 w 393"/>
                <a:gd name="T111" fmla="*/ 225 h 497"/>
                <a:gd name="T112" fmla="*/ 58 w 393"/>
                <a:gd name="T113" fmla="*/ 214 h 497"/>
                <a:gd name="T114" fmla="*/ 44 w 393"/>
                <a:gd name="T115" fmla="*/ 204 h 497"/>
                <a:gd name="T116" fmla="*/ 29 w 393"/>
                <a:gd name="T117" fmla="*/ 200 h 497"/>
                <a:gd name="T118" fmla="*/ 16 w 393"/>
                <a:gd name="T119" fmla="*/ 200 h 497"/>
                <a:gd name="T120" fmla="*/ 0 w 393"/>
                <a:gd name="T121" fmla="*/ 201 h 4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3"/>
                <a:gd name="T184" fmla="*/ 0 h 497"/>
                <a:gd name="T185" fmla="*/ 393 w 393"/>
                <a:gd name="T186" fmla="*/ 497 h 4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3" h="497">
                  <a:moveTo>
                    <a:pt x="0" y="277"/>
                  </a:moveTo>
                  <a:lnTo>
                    <a:pt x="0" y="270"/>
                  </a:lnTo>
                  <a:lnTo>
                    <a:pt x="0" y="265"/>
                  </a:lnTo>
                  <a:lnTo>
                    <a:pt x="0" y="261"/>
                  </a:lnTo>
                  <a:lnTo>
                    <a:pt x="0" y="256"/>
                  </a:lnTo>
                  <a:lnTo>
                    <a:pt x="0" y="252"/>
                  </a:lnTo>
                  <a:lnTo>
                    <a:pt x="0" y="247"/>
                  </a:lnTo>
                  <a:lnTo>
                    <a:pt x="0" y="243"/>
                  </a:lnTo>
                  <a:lnTo>
                    <a:pt x="0" y="238"/>
                  </a:lnTo>
                  <a:lnTo>
                    <a:pt x="2" y="234"/>
                  </a:lnTo>
                  <a:lnTo>
                    <a:pt x="3" y="229"/>
                  </a:lnTo>
                  <a:lnTo>
                    <a:pt x="5" y="225"/>
                  </a:lnTo>
                  <a:lnTo>
                    <a:pt x="5" y="220"/>
                  </a:lnTo>
                  <a:lnTo>
                    <a:pt x="6" y="216"/>
                  </a:lnTo>
                  <a:lnTo>
                    <a:pt x="9" y="211"/>
                  </a:lnTo>
                  <a:lnTo>
                    <a:pt x="12" y="207"/>
                  </a:lnTo>
                  <a:lnTo>
                    <a:pt x="17" y="202"/>
                  </a:lnTo>
                  <a:lnTo>
                    <a:pt x="23" y="199"/>
                  </a:lnTo>
                  <a:lnTo>
                    <a:pt x="27" y="196"/>
                  </a:lnTo>
                  <a:lnTo>
                    <a:pt x="32" y="195"/>
                  </a:lnTo>
                  <a:lnTo>
                    <a:pt x="36" y="193"/>
                  </a:lnTo>
                  <a:lnTo>
                    <a:pt x="41" y="193"/>
                  </a:lnTo>
                  <a:lnTo>
                    <a:pt x="45" y="192"/>
                  </a:lnTo>
                  <a:lnTo>
                    <a:pt x="50" y="190"/>
                  </a:lnTo>
                  <a:lnTo>
                    <a:pt x="54" y="187"/>
                  </a:lnTo>
                  <a:lnTo>
                    <a:pt x="56" y="183"/>
                  </a:lnTo>
                  <a:lnTo>
                    <a:pt x="56" y="178"/>
                  </a:lnTo>
                  <a:lnTo>
                    <a:pt x="54" y="174"/>
                  </a:lnTo>
                  <a:lnTo>
                    <a:pt x="53" y="169"/>
                  </a:lnTo>
                  <a:lnTo>
                    <a:pt x="53" y="165"/>
                  </a:lnTo>
                  <a:lnTo>
                    <a:pt x="51" y="160"/>
                  </a:lnTo>
                  <a:lnTo>
                    <a:pt x="48" y="156"/>
                  </a:lnTo>
                  <a:lnTo>
                    <a:pt x="47" y="150"/>
                  </a:lnTo>
                  <a:lnTo>
                    <a:pt x="44" y="145"/>
                  </a:lnTo>
                  <a:lnTo>
                    <a:pt x="41" y="141"/>
                  </a:lnTo>
                  <a:lnTo>
                    <a:pt x="39" y="136"/>
                  </a:lnTo>
                  <a:lnTo>
                    <a:pt x="36" y="132"/>
                  </a:lnTo>
                  <a:lnTo>
                    <a:pt x="36" y="127"/>
                  </a:lnTo>
                  <a:lnTo>
                    <a:pt x="36" y="123"/>
                  </a:lnTo>
                  <a:lnTo>
                    <a:pt x="36" y="118"/>
                  </a:lnTo>
                  <a:lnTo>
                    <a:pt x="36" y="114"/>
                  </a:lnTo>
                  <a:lnTo>
                    <a:pt x="38" y="109"/>
                  </a:lnTo>
                  <a:lnTo>
                    <a:pt x="39" y="105"/>
                  </a:lnTo>
                  <a:lnTo>
                    <a:pt x="42" y="100"/>
                  </a:lnTo>
                  <a:lnTo>
                    <a:pt x="42" y="96"/>
                  </a:lnTo>
                  <a:lnTo>
                    <a:pt x="42" y="91"/>
                  </a:lnTo>
                  <a:lnTo>
                    <a:pt x="41" y="85"/>
                  </a:lnTo>
                  <a:lnTo>
                    <a:pt x="41" y="81"/>
                  </a:lnTo>
                  <a:lnTo>
                    <a:pt x="41" y="76"/>
                  </a:lnTo>
                  <a:lnTo>
                    <a:pt x="39" y="72"/>
                  </a:lnTo>
                  <a:lnTo>
                    <a:pt x="39" y="67"/>
                  </a:lnTo>
                  <a:lnTo>
                    <a:pt x="38" y="63"/>
                  </a:lnTo>
                  <a:lnTo>
                    <a:pt x="38" y="58"/>
                  </a:lnTo>
                  <a:lnTo>
                    <a:pt x="36" y="54"/>
                  </a:lnTo>
                  <a:lnTo>
                    <a:pt x="36" y="49"/>
                  </a:lnTo>
                  <a:lnTo>
                    <a:pt x="36" y="45"/>
                  </a:lnTo>
                  <a:lnTo>
                    <a:pt x="36" y="40"/>
                  </a:lnTo>
                  <a:lnTo>
                    <a:pt x="36" y="36"/>
                  </a:lnTo>
                  <a:lnTo>
                    <a:pt x="36" y="31"/>
                  </a:lnTo>
                  <a:lnTo>
                    <a:pt x="36" y="27"/>
                  </a:lnTo>
                  <a:lnTo>
                    <a:pt x="35" y="22"/>
                  </a:lnTo>
                  <a:lnTo>
                    <a:pt x="35" y="18"/>
                  </a:lnTo>
                  <a:lnTo>
                    <a:pt x="33" y="13"/>
                  </a:lnTo>
                  <a:lnTo>
                    <a:pt x="33" y="9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234" y="1"/>
                  </a:lnTo>
                  <a:lnTo>
                    <a:pt x="234" y="6"/>
                  </a:lnTo>
                  <a:lnTo>
                    <a:pt x="234" y="10"/>
                  </a:lnTo>
                  <a:lnTo>
                    <a:pt x="231" y="15"/>
                  </a:lnTo>
                  <a:lnTo>
                    <a:pt x="230" y="19"/>
                  </a:lnTo>
                  <a:lnTo>
                    <a:pt x="227" y="24"/>
                  </a:lnTo>
                  <a:lnTo>
                    <a:pt x="222" y="28"/>
                  </a:lnTo>
                  <a:lnTo>
                    <a:pt x="219" y="33"/>
                  </a:lnTo>
                  <a:lnTo>
                    <a:pt x="216" y="37"/>
                  </a:lnTo>
                  <a:lnTo>
                    <a:pt x="213" y="42"/>
                  </a:lnTo>
                  <a:lnTo>
                    <a:pt x="210" y="46"/>
                  </a:lnTo>
                  <a:lnTo>
                    <a:pt x="210" y="51"/>
                  </a:lnTo>
                  <a:lnTo>
                    <a:pt x="210" y="55"/>
                  </a:lnTo>
                  <a:lnTo>
                    <a:pt x="210" y="61"/>
                  </a:lnTo>
                  <a:lnTo>
                    <a:pt x="210" y="66"/>
                  </a:lnTo>
                  <a:lnTo>
                    <a:pt x="213" y="70"/>
                  </a:lnTo>
                  <a:lnTo>
                    <a:pt x="218" y="70"/>
                  </a:lnTo>
                  <a:lnTo>
                    <a:pt x="221" y="75"/>
                  </a:lnTo>
                  <a:lnTo>
                    <a:pt x="224" y="79"/>
                  </a:lnTo>
                  <a:lnTo>
                    <a:pt x="227" y="84"/>
                  </a:lnTo>
                  <a:lnTo>
                    <a:pt x="230" y="88"/>
                  </a:lnTo>
                  <a:lnTo>
                    <a:pt x="234" y="91"/>
                  </a:lnTo>
                  <a:lnTo>
                    <a:pt x="234" y="96"/>
                  </a:lnTo>
                  <a:lnTo>
                    <a:pt x="236" y="100"/>
                  </a:lnTo>
                  <a:lnTo>
                    <a:pt x="240" y="102"/>
                  </a:lnTo>
                  <a:lnTo>
                    <a:pt x="245" y="105"/>
                  </a:lnTo>
                  <a:lnTo>
                    <a:pt x="246" y="109"/>
                  </a:lnTo>
                  <a:lnTo>
                    <a:pt x="249" y="114"/>
                  </a:lnTo>
                  <a:lnTo>
                    <a:pt x="252" y="118"/>
                  </a:lnTo>
                  <a:lnTo>
                    <a:pt x="257" y="118"/>
                  </a:lnTo>
                  <a:lnTo>
                    <a:pt x="261" y="120"/>
                  </a:lnTo>
                  <a:lnTo>
                    <a:pt x="266" y="121"/>
                  </a:lnTo>
                  <a:lnTo>
                    <a:pt x="270" y="124"/>
                  </a:lnTo>
                  <a:lnTo>
                    <a:pt x="275" y="127"/>
                  </a:lnTo>
                  <a:lnTo>
                    <a:pt x="278" y="132"/>
                  </a:lnTo>
                  <a:lnTo>
                    <a:pt x="282" y="135"/>
                  </a:lnTo>
                  <a:lnTo>
                    <a:pt x="285" y="139"/>
                  </a:lnTo>
                  <a:lnTo>
                    <a:pt x="290" y="142"/>
                  </a:lnTo>
                  <a:lnTo>
                    <a:pt x="294" y="145"/>
                  </a:lnTo>
                  <a:lnTo>
                    <a:pt x="299" y="148"/>
                  </a:lnTo>
                  <a:lnTo>
                    <a:pt x="302" y="153"/>
                  </a:lnTo>
                  <a:lnTo>
                    <a:pt x="305" y="157"/>
                  </a:lnTo>
                  <a:lnTo>
                    <a:pt x="305" y="162"/>
                  </a:lnTo>
                  <a:lnTo>
                    <a:pt x="306" y="168"/>
                  </a:lnTo>
                  <a:lnTo>
                    <a:pt x="306" y="172"/>
                  </a:lnTo>
                  <a:lnTo>
                    <a:pt x="303" y="177"/>
                  </a:lnTo>
                  <a:lnTo>
                    <a:pt x="300" y="181"/>
                  </a:lnTo>
                  <a:lnTo>
                    <a:pt x="296" y="184"/>
                  </a:lnTo>
                  <a:lnTo>
                    <a:pt x="293" y="189"/>
                  </a:lnTo>
                  <a:lnTo>
                    <a:pt x="290" y="193"/>
                  </a:lnTo>
                  <a:lnTo>
                    <a:pt x="287" y="198"/>
                  </a:lnTo>
                  <a:lnTo>
                    <a:pt x="282" y="202"/>
                  </a:lnTo>
                  <a:lnTo>
                    <a:pt x="278" y="207"/>
                  </a:lnTo>
                  <a:lnTo>
                    <a:pt x="276" y="211"/>
                  </a:lnTo>
                  <a:lnTo>
                    <a:pt x="276" y="216"/>
                  </a:lnTo>
                  <a:lnTo>
                    <a:pt x="276" y="220"/>
                  </a:lnTo>
                  <a:lnTo>
                    <a:pt x="278" y="225"/>
                  </a:lnTo>
                  <a:lnTo>
                    <a:pt x="278" y="229"/>
                  </a:lnTo>
                  <a:lnTo>
                    <a:pt x="281" y="234"/>
                  </a:lnTo>
                  <a:lnTo>
                    <a:pt x="282" y="238"/>
                  </a:lnTo>
                  <a:lnTo>
                    <a:pt x="285" y="243"/>
                  </a:lnTo>
                  <a:lnTo>
                    <a:pt x="288" y="247"/>
                  </a:lnTo>
                  <a:lnTo>
                    <a:pt x="291" y="252"/>
                  </a:lnTo>
                  <a:lnTo>
                    <a:pt x="294" y="256"/>
                  </a:lnTo>
                  <a:lnTo>
                    <a:pt x="299" y="259"/>
                  </a:lnTo>
                  <a:lnTo>
                    <a:pt x="303" y="261"/>
                  </a:lnTo>
                  <a:lnTo>
                    <a:pt x="308" y="264"/>
                  </a:lnTo>
                  <a:lnTo>
                    <a:pt x="309" y="268"/>
                  </a:lnTo>
                  <a:lnTo>
                    <a:pt x="312" y="273"/>
                  </a:lnTo>
                  <a:lnTo>
                    <a:pt x="317" y="274"/>
                  </a:lnTo>
                  <a:lnTo>
                    <a:pt x="321" y="277"/>
                  </a:lnTo>
                  <a:lnTo>
                    <a:pt x="326" y="277"/>
                  </a:lnTo>
                  <a:lnTo>
                    <a:pt x="330" y="277"/>
                  </a:lnTo>
                  <a:lnTo>
                    <a:pt x="335" y="276"/>
                  </a:lnTo>
                  <a:lnTo>
                    <a:pt x="339" y="274"/>
                  </a:lnTo>
                  <a:lnTo>
                    <a:pt x="344" y="274"/>
                  </a:lnTo>
                  <a:lnTo>
                    <a:pt x="348" y="274"/>
                  </a:lnTo>
                  <a:lnTo>
                    <a:pt x="353" y="274"/>
                  </a:lnTo>
                  <a:lnTo>
                    <a:pt x="357" y="274"/>
                  </a:lnTo>
                  <a:lnTo>
                    <a:pt x="362" y="274"/>
                  </a:lnTo>
                  <a:lnTo>
                    <a:pt x="366" y="273"/>
                  </a:lnTo>
                  <a:lnTo>
                    <a:pt x="369" y="289"/>
                  </a:lnTo>
                  <a:lnTo>
                    <a:pt x="372" y="294"/>
                  </a:lnTo>
                  <a:lnTo>
                    <a:pt x="375" y="298"/>
                  </a:lnTo>
                  <a:lnTo>
                    <a:pt x="377" y="303"/>
                  </a:lnTo>
                  <a:lnTo>
                    <a:pt x="378" y="307"/>
                  </a:lnTo>
                  <a:lnTo>
                    <a:pt x="378" y="312"/>
                  </a:lnTo>
                  <a:lnTo>
                    <a:pt x="378" y="316"/>
                  </a:lnTo>
                  <a:lnTo>
                    <a:pt x="378" y="321"/>
                  </a:lnTo>
                  <a:lnTo>
                    <a:pt x="378" y="325"/>
                  </a:lnTo>
                  <a:lnTo>
                    <a:pt x="378" y="330"/>
                  </a:lnTo>
                  <a:lnTo>
                    <a:pt x="378" y="334"/>
                  </a:lnTo>
                  <a:lnTo>
                    <a:pt x="378" y="339"/>
                  </a:lnTo>
                  <a:lnTo>
                    <a:pt x="378" y="343"/>
                  </a:lnTo>
                  <a:lnTo>
                    <a:pt x="377" y="348"/>
                  </a:lnTo>
                  <a:lnTo>
                    <a:pt x="378" y="352"/>
                  </a:lnTo>
                  <a:lnTo>
                    <a:pt x="383" y="355"/>
                  </a:lnTo>
                  <a:lnTo>
                    <a:pt x="384" y="360"/>
                  </a:lnTo>
                  <a:lnTo>
                    <a:pt x="384" y="364"/>
                  </a:lnTo>
                  <a:lnTo>
                    <a:pt x="384" y="369"/>
                  </a:lnTo>
                  <a:lnTo>
                    <a:pt x="384" y="373"/>
                  </a:lnTo>
                  <a:lnTo>
                    <a:pt x="384" y="378"/>
                  </a:lnTo>
                  <a:lnTo>
                    <a:pt x="383" y="382"/>
                  </a:lnTo>
                  <a:lnTo>
                    <a:pt x="381" y="387"/>
                  </a:lnTo>
                  <a:lnTo>
                    <a:pt x="383" y="391"/>
                  </a:lnTo>
                  <a:lnTo>
                    <a:pt x="386" y="396"/>
                  </a:lnTo>
                  <a:lnTo>
                    <a:pt x="389" y="400"/>
                  </a:lnTo>
                  <a:lnTo>
                    <a:pt x="389" y="405"/>
                  </a:lnTo>
                  <a:lnTo>
                    <a:pt x="390" y="409"/>
                  </a:lnTo>
                  <a:lnTo>
                    <a:pt x="390" y="414"/>
                  </a:lnTo>
                  <a:lnTo>
                    <a:pt x="390" y="418"/>
                  </a:lnTo>
                  <a:lnTo>
                    <a:pt x="390" y="423"/>
                  </a:lnTo>
                  <a:lnTo>
                    <a:pt x="390" y="427"/>
                  </a:lnTo>
                  <a:lnTo>
                    <a:pt x="390" y="432"/>
                  </a:lnTo>
                  <a:lnTo>
                    <a:pt x="390" y="436"/>
                  </a:lnTo>
                  <a:lnTo>
                    <a:pt x="392" y="480"/>
                  </a:lnTo>
                  <a:lnTo>
                    <a:pt x="387" y="483"/>
                  </a:lnTo>
                  <a:lnTo>
                    <a:pt x="383" y="486"/>
                  </a:lnTo>
                  <a:lnTo>
                    <a:pt x="378" y="486"/>
                  </a:lnTo>
                  <a:lnTo>
                    <a:pt x="374" y="487"/>
                  </a:lnTo>
                  <a:lnTo>
                    <a:pt x="369" y="490"/>
                  </a:lnTo>
                  <a:lnTo>
                    <a:pt x="365" y="492"/>
                  </a:lnTo>
                  <a:lnTo>
                    <a:pt x="360" y="495"/>
                  </a:lnTo>
                  <a:lnTo>
                    <a:pt x="356" y="495"/>
                  </a:lnTo>
                  <a:lnTo>
                    <a:pt x="351" y="496"/>
                  </a:lnTo>
                  <a:lnTo>
                    <a:pt x="347" y="496"/>
                  </a:lnTo>
                  <a:lnTo>
                    <a:pt x="323" y="456"/>
                  </a:lnTo>
                  <a:lnTo>
                    <a:pt x="317" y="451"/>
                  </a:lnTo>
                  <a:lnTo>
                    <a:pt x="251" y="357"/>
                  </a:lnTo>
                  <a:lnTo>
                    <a:pt x="248" y="321"/>
                  </a:lnTo>
                  <a:lnTo>
                    <a:pt x="201" y="318"/>
                  </a:lnTo>
                  <a:lnTo>
                    <a:pt x="197" y="318"/>
                  </a:lnTo>
                  <a:lnTo>
                    <a:pt x="195" y="322"/>
                  </a:lnTo>
                  <a:lnTo>
                    <a:pt x="192" y="327"/>
                  </a:lnTo>
                  <a:lnTo>
                    <a:pt x="189" y="331"/>
                  </a:lnTo>
                  <a:lnTo>
                    <a:pt x="185" y="333"/>
                  </a:lnTo>
                  <a:lnTo>
                    <a:pt x="180" y="333"/>
                  </a:lnTo>
                  <a:lnTo>
                    <a:pt x="176" y="333"/>
                  </a:lnTo>
                  <a:lnTo>
                    <a:pt x="171" y="333"/>
                  </a:lnTo>
                  <a:lnTo>
                    <a:pt x="167" y="333"/>
                  </a:lnTo>
                  <a:lnTo>
                    <a:pt x="162" y="334"/>
                  </a:lnTo>
                  <a:lnTo>
                    <a:pt x="158" y="334"/>
                  </a:lnTo>
                  <a:lnTo>
                    <a:pt x="153" y="334"/>
                  </a:lnTo>
                  <a:lnTo>
                    <a:pt x="149" y="334"/>
                  </a:lnTo>
                  <a:lnTo>
                    <a:pt x="144" y="334"/>
                  </a:lnTo>
                  <a:lnTo>
                    <a:pt x="140" y="334"/>
                  </a:lnTo>
                  <a:lnTo>
                    <a:pt x="135" y="334"/>
                  </a:lnTo>
                  <a:lnTo>
                    <a:pt x="131" y="334"/>
                  </a:lnTo>
                  <a:lnTo>
                    <a:pt x="126" y="334"/>
                  </a:lnTo>
                  <a:lnTo>
                    <a:pt x="122" y="333"/>
                  </a:lnTo>
                  <a:lnTo>
                    <a:pt x="117" y="331"/>
                  </a:lnTo>
                  <a:lnTo>
                    <a:pt x="113" y="328"/>
                  </a:lnTo>
                  <a:lnTo>
                    <a:pt x="108" y="325"/>
                  </a:lnTo>
                  <a:lnTo>
                    <a:pt x="104" y="324"/>
                  </a:lnTo>
                  <a:lnTo>
                    <a:pt x="99" y="319"/>
                  </a:lnTo>
                  <a:lnTo>
                    <a:pt x="95" y="316"/>
                  </a:lnTo>
                  <a:lnTo>
                    <a:pt x="90" y="313"/>
                  </a:lnTo>
                  <a:lnTo>
                    <a:pt x="86" y="310"/>
                  </a:lnTo>
                  <a:lnTo>
                    <a:pt x="84" y="306"/>
                  </a:lnTo>
                  <a:lnTo>
                    <a:pt x="83" y="301"/>
                  </a:lnTo>
                  <a:lnTo>
                    <a:pt x="80" y="297"/>
                  </a:lnTo>
                  <a:lnTo>
                    <a:pt x="75" y="294"/>
                  </a:lnTo>
                  <a:lnTo>
                    <a:pt x="71" y="289"/>
                  </a:lnTo>
                  <a:lnTo>
                    <a:pt x="66" y="286"/>
                  </a:lnTo>
                  <a:lnTo>
                    <a:pt x="62" y="283"/>
                  </a:lnTo>
                  <a:lnTo>
                    <a:pt x="57" y="280"/>
                  </a:lnTo>
                  <a:lnTo>
                    <a:pt x="53" y="277"/>
                  </a:lnTo>
                  <a:lnTo>
                    <a:pt x="48" y="276"/>
                  </a:lnTo>
                  <a:lnTo>
                    <a:pt x="42" y="276"/>
                  </a:lnTo>
                  <a:lnTo>
                    <a:pt x="38" y="274"/>
                  </a:lnTo>
                  <a:lnTo>
                    <a:pt x="33" y="274"/>
                  </a:lnTo>
                  <a:lnTo>
                    <a:pt x="29" y="274"/>
                  </a:lnTo>
                  <a:lnTo>
                    <a:pt x="24" y="276"/>
                  </a:lnTo>
                  <a:lnTo>
                    <a:pt x="20" y="276"/>
                  </a:lnTo>
                  <a:lnTo>
                    <a:pt x="15" y="276"/>
                  </a:lnTo>
                  <a:lnTo>
                    <a:pt x="11" y="276"/>
                  </a:lnTo>
                  <a:lnTo>
                    <a:pt x="6" y="276"/>
                  </a:lnTo>
                  <a:lnTo>
                    <a:pt x="0" y="277"/>
                  </a:lnTo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D9705ECF-FD18-4F1E-9E8D-E42B07F4618E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900683" y="506292"/>
              <a:ext cx="238002" cy="268110"/>
            </a:xfrm>
            <a:custGeom>
              <a:avLst/>
              <a:gdLst>
                <a:gd name="T0" fmla="*/ 0 w 171"/>
                <a:gd name="T1" fmla="*/ 21 h 198"/>
                <a:gd name="T2" fmla="*/ 16 w 171"/>
                <a:gd name="T3" fmla="*/ 15 h 198"/>
                <a:gd name="T4" fmla="*/ 25 w 171"/>
                <a:gd name="T5" fmla="*/ 17 h 198"/>
                <a:gd name="T6" fmla="*/ 34 w 171"/>
                <a:gd name="T7" fmla="*/ 22 h 198"/>
                <a:gd name="T8" fmla="*/ 40 w 171"/>
                <a:gd name="T9" fmla="*/ 13 h 198"/>
                <a:gd name="T10" fmla="*/ 47 w 171"/>
                <a:gd name="T11" fmla="*/ 3 h 198"/>
                <a:gd name="T12" fmla="*/ 58 w 171"/>
                <a:gd name="T13" fmla="*/ 0 h 198"/>
                <a:gd name="T14" fmla="*/ 68 w 171"/>
                <a:gd name="T15" fmla="*/ 3 h 198"/>
                <a:gd name="T16" fmla="*/ 78 w 171"/>
                <a:gd name="T17" fmla="*/ 7 h 198"/>
                <a:gd name="T18" fmla="*/ 91 w 171"/>
                <a:gd name="T19" fmla="*/ 11 h 198"/>
                <a:gd name="T20" fmla="*/ 103 w 171"/>
                <a:gd name="T21" fmla="*/ 13 h 198"/>
                <a:gd name="T22" fmla="*/ 112 w 171"/>
                <a:gd name="T23" fmla="*/ 15 h 198"/>
                <a:gd name="T24" fmla="*/ 123 w 171"/>
                <a:gd name="T25" fmla="*/ 15 h 198"/>
                <a:gd name="T26" fmla="*/ 128 w 171"/>
                <a:gd name="T27" fmla="*/ 20 h 198"/>
                <a:gd name="T28" fmla="*/ 131 w 171"/>
                <a:gd name="T29" fmla="*/ 30 h 198"/>
                <a:gd name="T30" fmla="*/ 128 w 171"/>
                <a:gd name="T31" fmla="*/ 39 h 198"/>
                <a:gd name="T32" fmla="*/ 131 w 171"/>
                <a:gd name="T33" fmla="*/ 50 h 198"/>
                <a:gd name="T34" fmla="*/ 125 w 171"/>
                <a:gd name="T35" fmla="*/ 59 h 198"/>
                <a:gd name="T36" fmla="*/ 121 w 171"/>
                <a:gd name="T37" fmla="*/ 70 h 198"/>
                <a:gd name="T38" fmla="*/ 117 w 171"/>
                <a:gd name="T39" fmla="*/ 80 h 198"/>
                <a:gd name="T40" fmla="*/ 110 w 171"/>
                <a:gd name="T41" fmla="*/ 90 h 198"/>
                <a:gd name="T42" fmla="*/ 104 w 171"/>
                <a:gd name="T43" fmla="*/ 101 h 198"/>
                <a:gd name="T44" fmla="*/ 98 w 171"/>
                <a:gd name="T45" fmla="*/ 111 h 198"/>
                <a:gd name="T46" fmla="*/ 96 w 171"/>
                <a:gd name="T47" fmla="*/ 120 h 198"/>
                <a:gd name="T48" fmla="*/ 89 w 171"/>
                <a:gd name="T49" fmla="*/ 131 h 198"/>
                <a:gd name="T50" fmla="*/ 85 w 171"/>
                <a:gd name="T51" fmla="*/ 140 h 198"/>
                <a:gd name="T52" fmla="*/ 77 w 171"/>
                <a:gd name="T53" fmla="*/ 140 h 198"/>
                <a:gd name="T54" fmla="*/ 67 w 171"/>
                <a:gd name="T55" fmla="*/ 142 h 198"/>
                <a:gd name="T56" fmla="*/ 55 w 171"/>
                <a:gd name="T57" fmla="*/ 142 h 198"/>
                <a:gd name="T58" fmla="*/ 45 w 171"/>
                <a:gd name="T59" fmla="*/ 142 h 198"/>
                <a:gd name="T60" fmla="*/ 34 w 171"/>
                <a:gd name="T61" fmla="*/ 136 h 198"/>
                <a:gd name="T62" fmla="*/ 29 w 171"/>
                <a:gd name="T63" fmla="*/ 127 h 198"/>
                <a:gd name="T64" fmla="*/ 21 w 171"/>
                <a:gd name="T65" fmla="*/ 120 h 198"/>
                <a:gd name="T66" fmla="*/ 16 w 171"/>
                <a:gd name="T67" fmla="*/ 111 h 198"/>
                <a:gd name="T68" fmla="*/ 13 w 171"/>
                <a:gd name="T69" fmla="*/ 101 h 198"/>
                <a:gd name="T70" fmla="*/ 16 w 171"/>
                <a:gd name="T71" fmla="*/ 91 h 198"/>
                <a:gd name="T72" fmla="*/ 22 w 171"/>
                <a:gd name="T73" fmla="*/ 81 h 198"/>
                <a:gd name="T74" fmla="*/ 32 w 171"/>
                <a:gd name="T75" fmla="*/ 74 h 198"/>
                <a:gd name="T76" fmla="*/ 36 w 171"/>
                <a:gd name="T77" fmla="*/ 65 h 198"/>
                <a:gd name="T78" fmla="*/ 32 w 171"/>
                <a:gd name="T79" fmla="*/ 55 h 198"/>
                <a:gd name="T80" fmla="*/ 25 w 171"/>
                <a:gd name="T81" fmla="*/ 45 h 198"/>
                <a:gd name="T82" fmla="*/ 16 w 171"/>
                <a:gd name="T83" fmla="*/ 39 h 198"/>
                <a:gd name="T84" fmla="*/ 7 w 171"/>
                <a:gd name="T85" fmla="*/ 32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1"/>
                <a:gd name="T130" fmla="*/ 0 h 198"/>
                <a:gd name="T131" fmla="*/ 171 w 171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1" h="198">
                  <a:moveTo>
                    <a:pt x="2" y="33"/>
                  </a:moveTo>
                  <a:lnTo>
                    <a:pt x="8" y="30"/>
                  </a:lnTo>
                  <a:lnTo>
                    <a:pt x="0" y="29"/>
                  </a:lnTo>
                  <a:lnTo>
                    <a:pt x="11" y="21"/>
                  </a:lnTo>
                  <a:lnTo>
                    <a:pt x="15" y="21"/>
                  </a:lnTo>
                  <a:lnTo>
                    <a:pt x="20" y="21"/>
                  </a:lnTo>
                  <a:lnTo>
                    <a:pt x="24" y="21"/>
                  </a:lnTo>
                  <a:lnTo>
                    <a:pt x="29" y="21"/>
                  </a:lnTo>
                  <a:lnTo>
                    <a:pt x="33" y="23"/>
                  </a:lnTo>
                  <a:lnTo>
                    <a:pt x="38" y="26"/>
                  </a:lnTo>
                  <a:lnTo>
                    <a:pt x="42" y="29"/>
                  </a:lnTo>
                  <a:lnTo>
                    <a:pt x="45" y="30"/>
                  </a:lnTo>
                  <a:lnTo>
                    <a:pt x="50" y="26"/>
                  </a:lnTo>
                  <a:lnTo>
                    <a:pt x="50" y="21"/>
                  </a:lnTo>
                  <a:lnTo>
                    <a:pt x="53" y="17"/>
                  </a:lnTo>
                  <a:lnTo>
                    <a:pt x="57" y="12"/>
                  </a:lnTo>
                  <a:lnTo>
                    <a:pt x="57" y="8"/>
                  </a:lnTo>
                  <a:lnTo>
                    <a:pt x="61" y="5"/>
                  </a:lnTo>
                  <a:lnTo>
                    <a:pt x="66" y="2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4" y="0"/>
                  </a:lnTo>
                  <a:lnTo>
                    <a:pt x="88" y="3"/>
                  </a:lnTo>
                  <a:lnTo>
                    <a:pt x="93" y="5"/>
                  </a:lnTo>
                  <a:lnTo>
                    <a:pt x="97" y="6"/>
                  </a:lnTo>
                  <a:lnTo>
                    <a:pt x="102" y="9"/>
                  </a:lnTo>
                  <a:lnTo>
                    <a:pt x="106" y="12"/>
                  </a:lnTo>
                  <a:lnTo>
                    <a:pt x="111" y="12"/>
                  </a:lnTo>
                  <a:lnTo>
                    <a:pt x="118" y="15"/>
                  </a:lnTo>
                  <a:lnTo>
                    <a:pt x="122" y="18"/>
                  </a:lnTo>
                  <a:lnTo>
                    <a:pt x="128" y="18"/>
                  </a:lnTo>
                  <a:lnTo>
                    <a:pt x="133" y="18"/>
                  </a:lnTo>
                  <a:lnTo>
                    <a:pt x="137" y="18"/>
                  </a:lnTo>
                  <a:lnTo>
                    <a:pt x="142" y="18"/>
                  </a:lnTo>
                  <a:lnTo>
                    <a:pt x="146" y="21"/>
                  </a:lnTo>
                  <a:lnTo>
                    <a:pt x="151" y="21"/>
                  </a:lnTo>
                  <a:lnTo>
                    <a:pt x="155" y="20"/>
                  </a:lnTo>
                  <a:lnTo>
                    <a:pt x="160" y="20"/>
                  </a:lnTo>
                  <a:lnTo>
                    <a:pt x="164" y="18"/>
                  </a:lnTo>
                  <a:lnTo>
                    <a:pt x="166" y="23"/>
                  </a:lnTo>
                  <a:lnTo>
                    <a:pt x="167" y="27"/>
                  </a:lnTo>
                  <a:lnTo>
                    <a:pt x="170" y="32"/>
                  </a:lnTo>
                  <a:lnTo>
                    <a:pt x="170" y="36"/>
                  </a:lnTo>
                  <a:lnTo>
                    <a:pt x="170" y="41"/>
                  </a:lnTo>
                  <a:lnTo>
                    <a:pt x="170" y="45"/>
                  </a:lnTo>
                  <a:lnTo>
                    <a:pt x="170" y="50"/>
                  </a:lnTo>
                  <a:lnTo>
                    <a:pt x="167" y="54"/>
                  </a:lnTo>
                  <a:lnTo>
                    <a:pt x="167" y="59"/>
                  </a:lnTo>
                  <a:lnTo>
                    <a:pt x="170" y="63"/>
                  </a:lnTo>
                  <a:lnTo>
                    <a:pt x="170" y="68"/>
                  </a:lnTo>
                  <a:lnTo>
                    <a:pt x="170" y="72"/>
                  </a:lnTo>
                  <a:lnTo>
                    <a:pt x="166" y="77"/>
                  </a:lnTo>
                  <a:lnTo>
                    <a:pt x="163" y="81"/>
                  </a:lnTo>
                  <a:lnTo>
                    <a:pt x="160" y="87"/>
                  </a:lnTo>
                  <a:lnTo>
                    <a:pt x="158" y="92"/>
                  </a:lnTo>
                  <a:lnTo>
                    <a:pt x="157" y="96"/>
                  </a:lnTo>
                  <a:lnTo>
                    <a:pt x="154" y="101"/>
                  </a:lnTo>
                  <a:lnTo>
                    <a:pt x="154" y="105"/>
                  </a:lnTo>
                  <a:lnTo>
                    <a:pt x="152" y="110"/>
                  </a:lnTo>
                  <a:lnTo>
                    <a:pt x="149" y="114"/>
                  </a:lnTo>
                  <a:lnTo>
                    <a:pt x="146" y="119"/>
                  </a:lnTo>
                  <a:lnTo>
                    <a:pt x="143" y="123"/>
                  </a:lnTo>
                  <a:lnTo>
                    <a:pt x="142" y="129"/>
                  </a:lnTo>
                  <a:lnTo>
                    <a:pt x="139" y="134"/>
                  </a:lnTo>
                  <a:lnTo>
                    <a:pt x="136" y="138"/>
                  </a:lnTo>
                  <a:lnTo>
                    <a:pt x="134" y="143"/>
                  </a:lnTo>
                  <a:lnTo>
                    <a:pt x="131" y="147"/>
                  </a:lnTo>
                  <a:lnTo>
                    <a:pt x="128" y="152"/>
                  </a:lnTo>
                  <a:lnTo>
                    <a:pt x="127" y="156"/>
                  </a:lnTo>
                  <a:lnTo>
                    <a:pt x="125" y="161"/>
                  </a:lnTo>
                  <a:lnTo>
                    <a:pt x="124" y="165"/>
                  </a:lnTo>
                  <a:lnTo>
                    <a:pt x="119" y="170"/>
                  </a:lnTo>
                  <a:lnTo>
                    <a:pt x="118" y="174"/>
                  </a:lnTo>
                  <a:lnTo>
                    <a:pt x="116" y="179"/>
                  </a:lnTo>
                  <a:lnTo>
                    <a:pt x="112" y="183"/>
                  </a:lnTo>
                  <a:lnTo>
                    <a:pt x="111" y="188"/>
                  </a:lnTo>
                  <a:lnTo>
                    <a:pt x="111" y="192"/>
                  </a:lnTo>
                  <a:lnTo>
                    <a:pt x="109" y="192"/>
                  </a:lnTo>
                  <a:lnTo>
                    <a:pt x="105" y="192"/>
                  </a:lnTo>
                  <a:lnTo>
                    <a:pt x="100" y="192"/>
                  </a:lnTo>
                  <a:lnTo>
                    <a:pt x="96" y="194"/>
                  </a:lnTo>
                  <a:lnTo>
                    <a:pt x="91" y="194"/>
                  </a:lnTo>
                  <a:lnTo>
                    <a:pt x="87" y="194"/>
                  </a:lnTo>
                  <a:lnTo>
                    <a:pt x="82" y="194"/>
                  </a:lnTo>
                  <a:lnTo>
                    <a:pt x="76" y="194"/>
                  </a:lnTo>
                  <a:lnTo>
                    <a:pt x="72" y="195"/>
                  </a:lnTo>
                  <a:lnTo>
                    <a:pt x="67" y="197"/>
                  </a:lnTo>
                  <a:lnTo>
                    <a:pt x="63" y="195"/>
                  </a:lnTo>
                  <a:lnTo>
                    <a:pt x="58" y="195"/>
                  </a:lnTo>
                  <a:lnTo>
                    <a:pt x="53" y="192"/>
                  </a:lnTo>
                  <a:lnTo>
                    <a:pt x="48" y="191"/>
                  </a:lnTo>
                  <a:lnTo>
                    <a:pt x="45" y="186"/>
                  </a:lnTo>
                  <a:lnTo>
                    <a:pt x="44" y="182"/>
                  </a:lnTo>
                  <a:lnTo>
                    <a:pt x="42" y="177"/>
                  </a:lnTo>
                  <a:lnTo>
                    <a:pt x="38" y="174"/>
                  </a:lnTo>
                  <a:lnTo>
                    <a:pt x="33" y="174"/>
                  </a:lnTo>
                  <a:lnTo>
                    <a:pt x="30" y="170"/>
                  </a:lnTo>
                  <a:lnTo>
                    <a:pt x="27" y="165"/>
                  </a:lnTo>
                  <a:lnTo>
                    <a:pt x="26" y="161"/>
                  </a:lnTo>
                  <a:lnTo>
                    <a:pt x="23" y="156"/>
                  </a:lnTo>
                  <a:lnTo>
                    <a:pt x="21" y="152"/>
                  </a:lnTo>
                  <a:lnTo>
                    <a:pt x="20" y="147"/>
                  </a:lnTo>
                  <a:lnTo>
                    <a:pt x="18" y="143"/>
                  </a:lnTo>
                  <a:lnTo>
                    <a:pt x="17" y="138"/>
                  </a:lnTo>
                  <a:lnTo>
                    <a:pt x="15" y="134"/>
                  </a:lnTo>
                  <a:lnTo>
                    <a:pt x="17" y="129"/>
                  </a:lnTo>
                  <a:lnTo>
                    <a:pt x="21" y="125"/>
                  </a:lnTo>
                  <a:lnTo>
                    <a:pt x="23" y="120"/>
                  </a:lnTo>
                  <a:lnTo>
                    <a:pt x="26" y="116"/>
                  </a:lnTo>
                  <a:lnTo>
                    <a:pt x="29" y="111"/>
                  </a:lnTo>
                  <a:lnTo>
                    <a:pt x="33" y="108"/>
                  </a:lnTo>
                  <a:lnTo>
                    <a:pt x="38" y="107"/>
                  </a:lnTo>
                  <a:lnTo>
                    <a:pt x="41" y="102"/>
                  </a:lnTo>
                  <a:lnTo>
                    <a:pt x="44" y="98"/>
                  </a:lnTo>
                  <a:lnTo>
                    <a:pt x="45" y="93"/>
                  </a:lnTo>
                  <a:lnTo>
                    <a:pt x="47" y="89"/>
                  </a:lnTo>
                  <a:lnTo>
                    <a:pt x="45" y="84"/>
                  </a:lnTo>
                  <a:lnTo>
                    <a:pt x="45" y="80"/>
                  </a:lnTo>
                  <a:lnTo>
                    <a:pt x="42" y="75"/>
                  </a:lnTo>
                  <a:lnTo>
                    <a:pt x="39" y="71"/>
                  </a:lnTo>
                  <a:lnTo>
                    <a:pt x="36" y="66"/>
                  </a:lnTo>
                  <a:lnTo>
                    <a:pt x="33" y="62"/>
                  </a:lnTo>
                  <a:lnTo>
                    <a:pt x="29" y="62"/>
                  </a:lnTo>
                  <a:lnTo>
                    <a:pt x="24" y="59"/>
                  </a:lnTo>
                  <a:lnTo>
                    <a:pt x="21" y="54"/>
                  </a:lnTo>
                  <a:lnTo>
                    <a:pt x="17" y="51"/>
                  </a:lnTo>
                  <a:lnTo>
                    <a:pt x="14" y="47"/>
                  </a:lnTo>
                  <a:lnTo>
                    <a:pt x="9" y="44"/>
                  </a:lnTo>
                  <a:lnTo>
                    <a:pt x="6" y="42"/>
                  </a:lnTo>
                  <a:lnTo>
                    <a:pt x="2" y="33"/>
                  </a:lnTo>
                </a:path>
              </a:pathLst>
            </a:custGeom>
            <a:solidFill>
              <a:srgbClr val="2C61AC"/>
            </a:solidFill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15F97B3E-1B3E-4334-9252-32DCF2383881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4051418" y="426969"/>
              <a:ext cx="447443" cy="628235"/>
            </a:xfrm>
            <a:custGeom>
              <a:avLst/>
              <a:gdLst>
                <a:gd name="T0" fmla="*/ 44 w 320"/>
                <a:gd name="T1" fmla="*/ 43 h 463"/>
                <a:gd name="T2" fmla="*/ 51 w 320"/>
                <a:gd name="T3" fmla="*/ 33 h 463"/>
                <a:gd name="T4" fmla="*/ 54 w 320"/>
                <a:gd name="T5" fmla="*/ 23 h 463"/>
                <a:gd name="T6" fmla="*/ 60 w 320"/>
                <a:gd name="T7" fmla="*/ 13 h 463"/>
                <a:gd name="T8" fmla="*/ 218 w 320"/>
                <a:gd name="T9" fmla="*/ 3 h 463"/>
                <a:gd name="T10" fmla="*/ 248 w 320"/>
                <a:gd name="T11" fmla="*/ 154 h 463"/>
                <a:gd name="T12" fmla="*/ 241 w 320"/>
                <a:gd name="T13" fmla="*/ 211 h 463"/>
                <a:gd name="T14" fmla="*/ 234 w 320"/>
                <a:gd name="T15" fmla="*/ 263 h 463"/>
                <a:gd name="T16" fmla="*/ 230 w 320"/>
                <a:gd name="T17" fmla="*/ 273 h 463"/>
                <a:gd name="T18" fmla="*/ 226 w 320"/>
                <a:gd name="T19" fmla="*/ 321 h 463"/>
                <a:gd name="T20" fmla="*/ 225 w 320"/>
                <a:gd name="T21" fmla="*/ 330 h 463"/>
                <a:gd name="T22" fmla="*/ 218 w 320"/>
                <a:gd name="T23" fmla="*/ 338 h 463"/>
                <a:gd name="T24" fmla="*/ 209 w 320"/>
                <a:gd name="T25" fmla="*/ 330 h 463"/>
                <a:gd name="T26" fmla="*/ 209 w 320"/>
                <a:gd name="T27" fmla="*/ 321 h 463"/>
                <a:gd name="T28" fmla="*/ 129 w 320"/>
                <a:gd name="T29" fmla="*/ 321 h 463"/>
                <a:gd name="T30" fmla="*/ 115 w 320"/>
                <a:gd name="T31" fmla="*/ 316 h 463"/>
                <a:gd name="T32" fmla="*/ 106 w 320"/>
                <a:gd name="T33" fmla="*/ 312 h 463"/>
                <a:gd name="T34" fmla="*/ 95 w 320"/>
                <a:gd name="T35" fmla="*/ 312 h 463"/>
                <a:gd name="T36" fmla="*/ 68 w 320"/>
                <a:gd name="T37" fmla="*/ 308 h 463"/>
                <a:gd name="T38" fmla="*/ 57 w 320"/>
                <a:gd name="T39" fmla="*/ 306 h 463"/>
                <a:gd name="T40" fmla="*/ 47 w 320"/>
                <a:gd name="T41" fmla="*/ 307 h 463"/>
                <a:gd name="T42" fmla="*/ 36 w 320"/>
                <a:gd name="T43" fmla="*/ 310 h 463"/>
                <a:gd name="T44" fmla="*/ 25 w 320"/>
                <a:gd name="T45" fmla="*/ 310 h 463"/>
                <a:gd name="T46" fmla="*/ 17 w 320"/>
                <a:gd name="T47" fmla="*/ 281 h 463"/>
                <a:gd name="T48" fmla="*/ 11 w 320"/>
                <a:gd name="T49" fmla="*/ 270 h 463"/>
                <a:gd name="T50" fmla="*/ 11 w 320"/>
                <a:gd name="T51" fmla="*/ 261 h 463"/>
                <a:gd name="T52" fmla="*/ 13 w 320"/>
                <a:gd name="T53" fmla="*/ 251 h 463"/>
                <a:gd name="T54" fmla="*/ 11 w 320"/>
                <a:gd name="T55" fmla="*/ 241 h 463"/>
                <a:gd name="T56" fmla="*/ 6 w 320"/>
                <a:gd name="T57" fmla="*/ 235 h 463"/>
                <a:gd name="T58" fmla="*/ 7 w 320"/>
                <a:gd name="T59" fmla="*/ 225 h 463"/>
                <a:gd name="T60" fmla="*/ 4 w 320"/>
                <a:gd name="T61" fmla="*/ 198 h 463"/>
                <a:gd name="T62" fmla="*/ 0 w 320"/>
                <a:gd name="T63" fmla="*/ 189 h 463"/>
                <a:gd name="T64" fmla="*/ 4 w 320"/>
                <a:gd name="T65" fmla="*/ 179 h 463"/>
                <a:gd name="T66" fmla="*/ 9 w 320"/>
                <a:gd name="T67" fmla="*/ 163 h 463"/>
                <a:gd name="T68" fmla="*/ 17 w 320"/>
                <a:gd name="T69" fmla="*/ 152 h 463"/>
                <a:gd name="T70" fmla="*/ 23 w 320"/>
                <a:gd name="T71" fmla="*/ 143 h 463"/>
                <a:gd name="T72" fmla="*/ 26 w 320"/>
                <a:gd name="T73" fmla="*/ 133 h 463"/>
                <a:gd name="T74" fmla="*/ 32 w 320"/>
                <a:gd name="T75" fmla="*/ 123 h 463"/>
                <a:gd name="T76" fmla="*/ 37 w 320"/>
                <a:gd name="T77" fmla="*/ 113 h 463"/>
                <a:gd name="T78" fmla="*/ 41 w 320"/>
                <a:gd name="T79" fmla="*/ 103 h 463"/>
                <a:gd name="T80" fmla="*/ 47 w 320"/>
                <a:gd name="T81" fmla="*/ 93 h 463"/>
                <a:gd name="T82" fmla="*/ 48 w 320"/>
                <a:gd name="T83" fmla="*/ 84 h 463"/>
                <a:gd name="T84" fmla="*/ 47 w 320"/>
                <a:gd name="T85" fmla="*/ 74 h 463"/>
                <a:gd name="T86" fmla="*/ 47 w 320"/>
                <a:gd name="T87" fmla="*/ 63 h 463"/>
                <a:gd name="T88" fmla="*/ 44 w 320"/>
                <a:gd name="T89" fmla="*/ 50 h 4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0"/>
                <a:gd name="T136" fmla="*/ 0 h 463"/>
                <a:gd name="T137" fmla="*/ 320 w 320"/>
                <a:gd name="T138" fmla="*/ 463 h 4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0" h="463">
                  <a:moveTo>
                    <a:pt x="57" y="69"/>
                  </a:moveTo>
                  <a:lnTo>
                    <a:pt x="56" y="63"/>
                  </a:lnTo>
                  <a:lnTo>
                    <a:pt x="57" y="58"/>
                  </a:lnTo>
                  <a:lnTo>
                    <a:pt x="62" y="54"/>
                  </a:lnTo>
                  <a:lnTo>
                    <a:pt x="65" y="49"/>
                  </a:lnTo>
                  <a:lnTo>
                    <a:pt x="66" y="45"/>
                  </a:lnTo>
                  <a:lnTo>
                    <a:pt x="68" y="40"/>
                  </a:lnTo>
                  <a:lnTo>
                    <a:pt x="68" y="36"/>
                  </a:lnTo>
                  <a:lnTo>
                    <a:pt x="69" y="31"/>
                  </a:lnTo>
                  <a:lnTo>
                    <a:pt x="72" y="27"/>
                  </a:lnTo>
                  <a:lnTo>
                    <a:pt x="74" y="22"/>
                  </a:lnTo>
                  <a:lnTo>
                    <a:pt x="77" y="18"/>
                  </a:lnTo>
                  <a:lnTo>
                    <a:pt x="77" y="13"/>
                  </a:lnTo>
                  <a:lnTo>
                    <a:pt x="77" y="9"/>
                  </a:lnTo>
                  <a:lnTo>
                    <a:pt x="280" y="4"/>
                  </a:lnTo>
                  <a:lnTo>
                    <a:pt x="283" y="0"/>
                  </a:lnTo>
                  <a:lnTo>
                    <a:pt x="319" y="0"/>
                  </a:lnTo>
                  <a:lnTo>
                    <a:pt x="319" y="211"/>
                  </a:lnTo>
                  <a:lnTo>
                    <a:pt x="314" y="216"/>
                  </a:lnTo>
                  <a:lnTo>
                    <a:pt x="311" y="220"/>
                  </a:lnTo>
                  <a:lnTo>
                    <a:pt x="310" y="289"/>
                  </a:lnTo>
                  <a:lnTo>
                    <a:pt x="307" y="300"/>
                  </a:lnTo>
                  <a:lnTo>
                    <a:pt x="302" y="304"/>
                  </a:lnTo>
                  <a:lnTo>
                    <a:pt x="302" y="360"/>
                  </a:lnTo>
                  <a:lnTo>
                    <a:pt x="299" y="364"/>
                  </a:lnTo>
                  <a:lnTo>
                    <a:pt x="299" y="369"/>
                  </a:lnTo>
                  <a:lnTo>
                    <a:pt x="296" y="373"/>
                  </a:lnTo>
                  <a:lnTo>
                    <a:pt x="296" y="429"/>
                  </a:lnTo>
                  <a:lnTo>
                    <a:pt x="295" y="433"/>
                  </a:lnTo>
                  <a:lnTo>
                    <a:pt x="292" y="438"/>
                  </a:lnTo>
                  <a:lnTo>
                    <a:pt x="289" y="442"/>
                  </a:lnTo>
                  <a:lnTo>
                    <a:pt x="289" y="447"/>
                  </a:lnTo>
                  <a:lnTo>
                    <a:pt x="289" y="451"/>
                  </a:lnTo>
                  <a:lnTo>
                    <a:pt x="289" y="456"/>
                  </a:lnTo>
                  <a:lnTo>
                    <a:pt x="284" y="459"/>
                  </a:lnTo>
                  <a:lnTo>
                    <a:pt x="280" y="462"/>
                  </a:lnTo>
                  <a:lnTo>
                    <a:pt x="278" y="457"/>
                  </a:lnTo>
                  <a:lnTo>
                    <a:pt x="274" y="454"/>
                  </a:lnTo>
                  <a:lnTo>
                    <a:pt x="269" y="451"/>
                  </a:lnTo>
                  <a:lnTo>
                    <a:pt x="269" y="447"/>
                  </a:lnTo>
                  <a:lnTo>
                    <a:pt x="269" y="442"/>
                  </a:lnTo>
                  <a:lnTo>
                    <a:pt x="269" y="438"/>
                  </a:lnTo>
                  <a:lnTo>
                    <a:pt x="221" y="438"/>
                  </a:lnTo>
                  <a:lnTo>
                    <a:pt x="214" y="439"/>
                  </a:lnTo>
                  <a:lnTo>
                    <a:pt x="166" y="438"/>
                  </a:lnTo>
                  <a:lnTo>
                    <a:pt x="158" y="435"/>
                  </a:lnTo>
                  <a:lnTo>
                    <a:pt x="154" y="433"/>
                  </a:lnTo>
                  <a:lnTo>
                    <a:pt x="149" y="432"/>
                  </a:lnTo>
                  <a:lnTo>
                    <a:pt x="145" y="429"/>
                  </a:lnTo>
                  <a:lnTo>
                    <a:pt x="140" y="429"/>
                  </a:lnTo>
                  <a:lnTo>
                    <a:pt x="136" y="427"/>
                  </a:lnTo>
                  <a:lnTo>
                    <a:pt x="131" y="427"/>
                  </a:lnTo>
                  <a:lnTo>
                    <a:pt x="127" y="427"/>
                  </a:lnTo>
                  <a:lnTo>
                    <a:pt x="122" y="427"/>
                  </a:lnTo>
                  <a:lnTo>
                    <a:pt x="110" y="421"/>
                  </a:lnTo>
                  <a:lnTo>
                    <a:pt x="92" y="420"/>
                  </a:lnTo>
                  <a:lnTo>
                    <a:pt x="87" y="421"/>
                  </a:lnTo>
                  <a:lnTo>
                    <a:pt x="83" y="421"/>
                  </a:lnTo>
                  <a:lnTo>
                    <a:pt x="78" y="420"/>
                  </a:lnTo>
                  <a:lnTo>
                    <a:pt x="74" y="418"/>
                  </a:lnTo>
                  <a:lnTo>
                    <a:pt x="69" y="418"/>
                  </a:lnTo>
                  <a:lnTo>
                    <a:pt x="65" y="418"/>
                  </a:lnTo>
                  <a:lnTo>
                    <a:pt x="60" y="420"/>
                  </a:lnTo>
                  <a:lnTo>
                    <a:pt x="56" y="421"/>
                  </a:lnTo>
                  <a:lnTo>
                    <a:pt x="51" y="424"/>
                  </a:lnTo>
                  <a:lnTo>
                    <a:pt x="47" y="423"/>
                  </a:lnTo>
                  <a:lnTo>
                    <a:pt x="41" y="423"/>
                  </a:lnTo>
                  <a:lnTo>
                    <a:pt x="36" y="423"/>
                  </a:lnTo>
                  <a:lnTo>
                    <a:pt x="32" y="423"/>
                  </a:lnTo>
                  <a:lnTo>
                    <a:pt x="27" y="423"/>
                  </a:lnTo>
                  <a:lnTo>
                    <a:pt x="21" y="423"/>
                  </a:lnTo>
                  <a:lnTo>
                    <a:pt x="21" y="384"/>
                  </a:lnTo>
                  <a:lnTo>
                    <a:pt x="21" y="379"/>
                  </a:lnTo>
                  <a:lnTo>
                    <a:pt x="18" y="375"/>
                  </a:lnTo>
                  <a:lnTo>
                    <a:pt x="14" y="370"/>
                  </a:lnTo>
                  <a:lnTo>
                    <a:pt x="11" y="366"/>
                  </a:lnTo>
                  <a:lnTo>
                    <a:pt x="12" y="361"/>
                  </a:lnTo>
                  <a:lnTo>
                    <a:pt x="14" y="357"/>
                  </a:lnTo>
                  <a:lnTo>
                    <a:pt x="15" y="352"/>
                  </a:lnTo>
                  <a:lnTo>
                    <a:pt x="15" y="348"/>
                  </a:lnTo>
                  <a:lnTo>
                    <a:pt x="17" y="343"/>
                  </a:lnTo>
                  <a:lnTo>
                    <a:pt x="17" y="339"/>
                  </a:lnTo>
                  <a:lnTo>
                    <a:pt x="17" y="334"/>
                  </a:lnTo>
                  <a:lnTo>
                    <a:pt x="14" y="330"/>
                  </a:lnTo>
                  <a:lnTo>
                    <a:pt x="9" y="330"/>
                  </a:lnTo>
                  <a:lnTo>
                    <a:pt x="8" y="325"/>
                  </a:lnTo>
                  <a:lnTo>
                    <a:pt x="8" y="321"/>
                  </a:lnTo>
                  <a:lnTo>
                    <a:pt x="8" y="316"/>
                  </a:lnTo>
                  <a:lnTo>
                    <a:pt x="8" y="312"/>
                  </a:lnTo>
                  <a:lnTo>
                    <a:pt x="9" y="307"/>
                  </a:lnTo>
                  <a:lnTo>
                    <a:pt x="9" y="303"/>
                  </a:lnTo>
                  <a:lnTo>
                    <a:pt x="9" y="280"/>
                  </a:lnTo>
                  <a:lnTo>
                    <a:pt x="5" y="271"/>
                  </a:lnTo>
                  <a:lnTo>
                    <a:pt x="2" y="267"/>
                  </a:lnTo>
                  <a:lnTo>
                    <a:pt x="0" y="262"/>
                  </a:lnTo>
                  <a:lnTo>
                    <a:pt x="0" y="258"/>
                  </a:lnTo>
                  <a:lnTo>
                    <a:pt x="0" y="253"/>
                  </a:lnTo>
                  <a:lnTo>
                    <a:pt x="2" y="249"/>
                  </a:lnTo>
                  <a:lnTo>
                    <a:pt x="5" y="244"/>
                  </a:lnTo>
                  <a:lnTo>
                    <a:pt x="5" y="240"/>
                  </a:lnTo>
                  <a:lnTo>
                    <a:pt x="9" y="226"/>
                  </a:lnTo>
                  <a:lnTo>
                    <a:pt x="11" y="222"/>
                  </a:lnTo>
                  <a:lnTo>
                    <a:pt x="14" y="217"/>
                  </a:lnTo>
                  <a:lnTo>
                    <a:pt x="18" y="213"/>
                  </a:lnTo>
                  <a:lnTo>
                    <a:pt x="21" y="208"/>
                  </a:lnTo>
                  <a:lnTo>
                    <a:pt x="24" y="204"/>
                  </a:lnTo>
                  <a:lnTo>
                    <a:pt x="27" y="199"/>
                  </a:lnTo>
                  <a:lnTo>
                    <a:pt x="30" y="195"/>
                  </a:lnTo>
                  <a:lnTo>
                    <a:pt x="32" y="190"/>
                  </a:lnTo>
                  <a:lnTo>
                    <a:pt x="32" y="186"/>
                  </a:lnTo>
                  <a:lnTo>
                    <a:pt x="33" y="181"/>
                  </a:lnTo>
                  <a:lnTo>
                    <a:pt x="35" y="177"/>
                  </a:lnTo>
                  <a:lnTo>
                    <a:pt x="38" y="172"/>
                  </a:lnTo>
                  <a:lnTo>
                    <a:pt x="41" y="168"/>
                  </a:lnTo>
                  <a:lnTo>
                    <a:pt x="44" y="163"/>
                  </a:lnTo>
                  <a:lnTo>
                    <a:pt x="47" y="159"/>
                  </a:lnTo>
                  <a:lnTo>
                    <a:pt x="48" y="154"/>
                  </a:lnTo>
                  <a:lnTo>
                    <a:pt x="50" y="150"/>
                  </a:lnTo>
                  <a:lnTo>
                    <a:pt x="51" y="145"/>
                  </a:lnTo>
                  <a:lnTo>
                    <a:pt x="53" y="141"/>
                  </a:lnTo>
                  <a:lnTo>
                    <a:pt x="56" y="136"/>
                  </a:lnTo>
                  <a:lnTo>
                    <a:pt x="57" y="132"/>
                  </a:lnTo>
                  <a:lnTo>
                    <a:pt x="60" y="127"/>
                  </a:lnTo>
                  <a:lnTo>
                    <a:pt x="62" y="123"/>
                  </a:lnTo>
                  <a:lnTo>
                    <a:pt x="62" y="118"/>
                  </a:lnTo>
                  <a:lnTo>
                    <a:pt x="62" y="114"/>
                  </a:lnTo>
                  <a:lnTo>
                    <a:pt x="62" y="109"/>
                  </a:lnTo>
                  <a:lnTo>
                    <a:pt x="60" y="105"/>
                  </a:lnTo>
                  <a:lnTo>
                    <a:pt x="60" y="100"/>
                  </a:lnTo>
                  <a:lnTo>
                    <a:pt x="60" y="96"/>
                  </a:lnTo>
                  <a:lnTo>
                    <a:pt x="60" y="91"/>
                  </a:lnTo>
                  <a:lnTo>
                    <a:pt x="60" y="87"/>
                  </a:lnTo>
                  <a:lnTo>
                    <a:pt x="60" y="82"/>
                  </a:lnTo>
                  <a:lnTo>
                    <a:pt x="60" y="78"/>
                  </a:lnTo>
                  <a:lnTo>
                    <a:pt x="57" y="69"/>
                  </a:lnTo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9B2BAC35-5A67-4523-B04A-36CF67C04716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575414" y="-96560"/>
              <a:ext cx="839353" cy="652032"/>
            </a:xfrm>
            <a:custGeom>
              <a:avLst/>
              <a:gdLst>
                <a:gd name="T0" fmla="*/ 152 w 600"/>
                <a:gd name="T1" fmla="*/ 284 h 481"/>
                <a:gd name="T2" fmla="*/ 141 w 600"/>
                <a:gd name="T3" fmla="*/ 302 h 481"/>
                <a:gd name="T4" fmla="*/ 148 w 600"/>
                <a:gd name="T5" fmla="*/ 320 h 481"/>
                <a:gd name="T6" fmla="*/ 161 w 600"/>
                <a:gd name="T7" fmla="*/ 339 h 481"/>
                <a:gd name="T8" fmla="*/ 182 w 600"/>
                <a:gd name="T9" fmla="*/ 349 h 481"/>
                <a:gd name="T10" fmla="*/ 198 w 600"/>
                <a:gd name="T11" fmla="*/ 339 h 481"/>
                <a:gd name="T12" fmla="*/ 218 w 600"/>
                <a:gd name="T13" fmla="*/ 339 h 481"/>
                <a:gd name="T14" fmla="*/ 236 w 600"/>
                <a:gd name="T15" fmla="*/ 325 h 481"/>
                <a:gd name="T16" fmla="*/ 257 w 600"/>
                <a:gd name="T17" fmla="*/ 329 h 481"/>
                <a:gd name="T18" fmla="*/ 279 w 600"/>
                <a:gd name="T19" fmla="*/ 338 h 481"/>
                <a:gd name="T20" fmla="*/ 301 w 600"/>
                <a:gd name="T21" fmla="*/ 338 h 481"/>
                <a:gd name="T22" fmla="*/ 308 w 600"/>
                <a:gd name="T23" fmla="*/ 325 h 481"/>
                <a:gd name="T24" fmla="*/ 319 w 600"/>
                <a:gd name="T25" fmla="*/ 307 h 481"/>
                <a:gd name="T26" fmla="*/ 354 w 600"/>
                <a:gd name="T27" fmla="*/ 289 h 481"/>
                <a:gd name="T28" fmla="*/ 404 w 600"/>
                <a:gd name="T29" fmla="*/ 263 h 481"/>
                <a:gd name="T30" fmla="*/ 417 w 600"/>
                <a:gd name="T31" fmla="*/ 244 h 481"/>
                <a:gd name="T32" fmla="*/ 431 w 600"/>
                <a:gd name="T33" fmla="*/ 224 h 481"/>
                <a:gd name="T34" fmla="*/ 447 w 600"/>
                <a:gd name="T35" fmla="*/ 206 h 481"/>
                <a:gd name="T36" fmla="*/ 462 w 600"/>
                <a:gd name="T37" fmla="*/ 187 h 481"/>
                <a:gd name="T38" fmla="*/ 457 w 600"/>
                <a:gd name="T39" fmla="*/ 29 h 481"/>
                <a:gd name="T40" fmla="*/ 440 w 600"/>
                <a:gd name="T41" fmla="*/ 14 h 481"/>
                <a:gd name="T42" fmla="*/ 394 w 600"/>
                <a:gd name="T43" fmla="*/ 0 h 481"/>
                <a:gd name="T44" fmla="*/ 337 w 600"/>
                <a:gd name="T45" fmla="*/ 13 h 481"/>
                <a:gd name="T46" fmla="*/ 326 w 600"/>
                <a:gd name="T47" fmla="*/ 32 h 481"/>
                <a:gd name="T48" fmla="*/ 313 w 600"/>
                <a:gd name="T49" fmla="*/ 51 h 481"/>
                <a:gd name="T50" fmla="*/ 301 w 600"/>
                <a:gd name="T51" fmla="*/ 38 h 481"/>
                <a:gd name="T52" fmla="*/ 289 w 600"/>
                <a:gd name="T53" fmla="*/ 18 h 481"/>
                <a:gd name="T54" fmla="*/ 243 w 600"/>
                <a:gd name="T55" fmla="*/ 18 h 481"/>
                <a:gd name="T56" fmla="*/ 238 w 600"/>
                <a:gd name="T57" fmla="*/ 38 h 481"/>
                <a:gd name="T58" fmla="*/ 235 w 600"/>
                <a:gd name="T59" fmla="*/ 58 h 481"/>
                <a:gd name="T60" fmla="*/ 246 w 600"/>
                <a:gd name="T61" fmla="*/ 78 h 481"/>
                <a:gd name="T62" fmla="*/ 261 w 600"/>
                <a:gd name="T63" fmla="*/ 97 h 481"/>
                <a:gd name="T64" fmla="*/ 272 w 600"/>
                <a:gd name="T65" fmla="*/ 118 h 481"/>
                <a:gd name="T66" fmla="*/ 294 w 600"/>
                <a:gd name="T67" fmla="*/ 125 h 481"/>
                <a:gd name="T68" fmla="*/ 317 w 600"/>
                <a:gd name="T69" fmla="*/ 126 h 481"/>
                <a:gd name="T70" fmla="*/ 326 w 600"/>
                <a:gd name="T71" fmla="*/ 138 h 481"/>
                <a:gd name="T72" fmla="*/ 326 w 600"/>
                <a:gd name="T73" fmla="*/ 158 h 481"/>
                <a:gd name="T74" fmla="*/ 324 w 600"/>
                <a:gd name="T75" fmla="*/ 175 h 481"/>
                <a:gd name="T76" fmla="*/ 303 w 600"/>
                <a:gd name="T77" fmla="*/ 196 h 481"/>
                <a:gd name="T78" fmla="*/ 286 w 600"/>
                <a:gd name="T79" fmla="*/ 208 h 481"/>
                <a:gd name="T80" fmla="*/ 265 w 600"/>
                <a:gd name="T81" fmla="*/ 200 h 481"/>
                <a:gd name="T82" fmla="*/ 243 w 600"/>
                <a:gd name="T83" fmla="*/ 198 h 481"/>
                <a:gd name="T84" fmla="*/ 221 w 600"/>
                <a:gd name="T85" fmla="*/ 191 h 481"/>
                <a:gd name="T86" fmla="*/ 211 w 600"/>
                <a:gd name="T87" fmla="*/ 171 h 481"/>
                <a:gd name="T88" fmla="*/ 199 w 600"/>
                <a:gd name="T89" fmla="*/ 138 h 481"/>
                <a:gd name="T90" fmla="*/ 182 w 600"/>
                <a:gd name="T91" fmla="*/ 123 h 481"/>
                <a:gd name="T92" fmla="*/ 161 w 600"/>
                <a:gd name="T93" fmla="*/ 129 h 481"/>
                <a:gd name="T94" fmla="*/ 160 w 600"/>
                <a:gd name="T95" fmla="*/ 149 h 481"/>
                <a:gd name="T96" fmla="*/ 159 w 600"/>
                <a:gd name="T97" fmla="*/ 168 h 481"/>
                <a:gd name="T98" fmla="*/ 154 w 600"/>
                <a:gd name="T99" fmla="*/ 180 h 481"/>
                <a:gd name="T100" fmla="*/ 138 w 600"/>
                <a:gd name="T101" fmla="*/ 165 h 481"/>
                <a:gd name="T102" fmla="*/ 116 w 600"/>
                <a:gd name="T103" fmla="*/ 154 h 481"/>
                <a:gd name="T104" fmla="*/ 95 w 600"/>
                <a:gd name="T105" fmla="*/ 149 h 481"/>
                <a:gd name="T106" fmla="*/ 77 w 600"/>
                <a:gd name="T107" fmla="*/ 167 h 481"/>
                <a:gd name="T108" fmla="*/ 56 w 600"/>
                <a:gd name="T109" fmla="*/ 183 h 481"/>
                <a:gd name="T110" fmla="*/ 33 w 600"/>
                <a:gd name="T111" fmla="*/ 193 h 481"/>
                <a:gd name="T112" fmla="*/ 10 w 600"/>
                <a:gd name="T113" fmla="*/ 208 h 481"/>
                <a:gd name="T114" fmla="*/ 4 w 600"/>
                <a:gd name="T115" fmla="*/ 228 h 481"/>
                <a:gd name="T116" fmla="*/ 4 w 600"/>
                <a:gd name="T117" fmla="*/ 248 h 481"/>
                <a:gd name="T118" fmla="*/ 10 w 600"/>
                <a:gd name="T119" fmla="*/ 265 h 4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481"/>
                <a:gd name="T182" fmla="*/ 600 w 600"/>
                <a:gd name="T183" fmla="*/ 481 h 4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481">
                  <a:moveTo>
                    <a:pt x="13" y="363"/>
                  </a:moveTo>
                  <a:lnTo>
                    <a:pt x="204" y="363"/>
                  </a:lnTo>
                  <a:lnTo>
                    <a:pt x="205" y="370"/>
                  </a:lnTo>
                  <a:lnTo>
                    <a:pt x="201" y="379"/>
                  </a:lnTo>
                  <a:lnTo>
                    <a:pt x="198" y="384"/>
                  </a:lnTo>
                  <a:lnTo>
                    <a:pt x="195" y="388"/>
                  </a:lnTo>
                  <a:lnTo>
                    <a:pt x="190" y="391"/>
                  </a:lnTo>
                  <a:lnTo>
                    <a:pt x="187" y="396"/>
                  </a:lnTo>
                  <a:lnTo>
                    <a:pt x="186" y="400"/>
                  </a:lnTo>
                  <a:lnTo>
                    <a:pt x="184" y="405"/>
                  </a:lnTo>
                  <a:lnTo>
                    <a:pt x="183" y="409"/>
                  </a:lnTo>
                  <a:lnTo>
                    <a:pt x="181" y="414"/>
                  </a:lnTo>
                  <a:lnTo>
                    <a:pt x="181" y="418"/>
                  </a:lnTo>
                  <a:lnTo>
                    <a:pt x="181" y="423"/>
                  </a:lnTo>
                  <a:lnTo>
                    <a:pt x="181" y="427"/>
                  </a:lnTo>
                  <a:lnTo>
                    <a:pt x="181" y="432"/>
                  </a:lnTo>
                  <a:lnTo>
                    <a:pt x="186" y="435"/>
                  </a:lnTo>
                  <a:lnTo>
                    <a:pt x="190" y="438"/>
                  </a:lnTo>
                  <a:lnTo>
                    <a:pt x="195" y="442"/>
                  </a:lnTo>
                  <a:lnTo>
                    <a:pt x="198" y="447"/>
                  </a:lnTo>
                  <a:lnTo>
                    <a:pt x="199" y="451"/>
                  </a:lnTo>
                  <a:lnTo>
                    <a:pt x="202" y="456"/>
                  </a:lnTo>
                  <a:lnTo>
                    <a:pt x="205" y="460"/>
                  </a:lnTo>
                  <a:lnTo>
                    <a:pt x="207" y="465"/>
                  </a:lnTo>
                  <a:lnTo>
                    <a:pt x="211" y="468"/>
                  </a:lnTo>
                  <a:lnTo>
                    <a:pt x="216" y="472"/>
                  </a:lnTo>
                  <a:lnTo>
                    <a:pt x="220" y="475"/>
                  </a:lnTo>
                  <a:lnTo>
                    <a:pt x="225" y="478"/>
                  </a:lnTo>
                  <a:lnTo>
                    <a:pt x="229" y="480"/>
                  </a:lnTo>
                  <a:lnTo>
                    <a:pt x="234" y="478"/>
                  </a:lnTo>
                  <a:lnTo>
                    <a:pt x="235" y="474"/>
                  </a:lnTo>
                  <a:lnTo>
                    <a:pt x="237" y="469"/>
                  </a:lnTo>
                  <a:lnTo>
                    <a:pt x="241" y="466"/>
                  </a:lnTo>
                  <a:lnTo>
                    <a:pt x="246" y="466"/>
                  </a:lnTo>
                  <a:lnTo>
                    <a:pt x="250" y="466"/>
                  </a:lnTo>
                  <a:lnTo>
                    <a:pt x="255" y="465"/>
                  </a:lnTo>
                  <a:lnTo>
                    <a:pt x="259" y="465"/>
                  </a:lnTo>
                  <a:lnTo>
                    <a:pt x="264" y="463"/>
                  </a:lnTo>
                  <a:lnTo>
                    <a:pt x="268" y="465"/>
                  </a:lnTo>
                  <a:lnTo>
                    <a:pt x="273" y="466"/>
                  </a:lnTo>
                  <a:lnTo>
                    <a:pt x="277" y="469"/>
                  </a:lnTo>
                  <a:lnTo>
                    <a:pt x="280" y="465"/>
                  </a:lnTo>
                  <a:lnTo>
                    <a:pt x="282" y="460"/>
                  </a:lnTo>
                  <a:lnTo>
                    <a:pt x="286" y="456"/>
                  </a:lnTo>
                  <a:lnTo>
                    <a:pt x="291" y="451"/>
                  </a:lnTo>
                  <a:lnTo>
                    <a:pt x="295" y="448"/>
                  </a:lnTo>
                  <a:lnTo>
                    <a:pt x="300" y="447"/>
                  </a:lnTo>
                  <a:lnTo>
                    <a:pt x="304" y="445"/>
                  </a:lnTo>
                  <a:lnTo>
                    <a:pt x="309" y="445"/>
                  </a:lnTo>
                  <a:lnTo>
                    <a:pt x="313" y="445"/>
                  </a:lnTo>
                  <a:lnTo>
                    <a:pt x="318" y="445"/>
                  </a:lnTo>
                  <a:lnTo>
                    <a:pt x="322" y="447"/>
                  </a:lnTo>
                  <a:lnTo>
                    <a:pt x="327" y="448"/>
                  </a:lnTo>
                  <a:lnTo>
                    <a:pt x="331" y="451"/>
                  </a:lnTo>
                  <a:lnTo>
                    <a:pt x="336" y="454"/>
                  </a:lnTo>
                  <a:lnTo>
                    <a:pt x="340" y="457"/>
                  </a:lnTo>
                  <a:lnTo>
                    <a:pt x="345" y="459"/>
                  </a:lnTo>
                  <a:lnTo>
                    <a:pt x="349" y="460"/>
                  </a:lnTo>
                  <a:lnTo>
                    <a:pt x="354" y="460"/>
                  </a:lnTo>
                  <a:lnTo>
                    <a:pt x="358" y="462"/>
                  </a:lnTo>
                  <a:lnTo>
                    <a:pt x="363" y="462"/>
                  </a:lnTo>
                  <a:lnTo>
                    <a:pt x="367" y="463"/>
                  </a:lnTo>
                  <a:lnTo>
                    <a:pt x="372" y="463"/>
                  </a:lnTo>
                  <a:lnTo>
                    <a:pt x="378" y="463"/>
                  </a:lnTo>
                  <a:lnTo>
                    <a:pt x="382" y="463"/>
                  </a:lnTo>
                  <a:lnTo>
                    <a:pt x="387" y="463"/>
                  </a:lnTo>
                  <a:lnTo>
                    <a:pt x="391" y="463"/>
                  </a:lnTo>
                  <a:lnTo>
                    <a:pt x="396" y="463"/>
                  </a:lnTo>
                  <a:lnTo>
                    <a:pt x="397" y="459"/>
                  </a:lnTo>
                  <a:lnTo>
                    <a:pt x="397" y="454"/>
                  </a:lnTo>
                  <a:lnTo>
                    <a:pt x="396" y="450"/>
                  </a:lnTo>
                  <a:lnTo>
                    <a:pt x="396" y="445"/>
                  </a:lnTo>
                  <a:lnTo>
                    <a:pt x="397" y="441"/>
                  </a:lnTo>
                  <a:lnTo>
                    <a:pt x="400" y="436"/>
                  </a:lnTo>
                  <a:lnTo>
                    <a:pt x="405" y="433"/>
                  </a:lnTo>
                  <a:lnTo>
                    <a:pt x="408" y="429"/>
                  </a:lnTo>
                  <a:lnTo>
                    <a:pt x="409" y="424"/>
                  </a:lnTo>
                  <a:lnTo>
                    <a:pt x="411" y="420"/>
                  </a:lnTo>
                  <a:lnTo>
                    <a:pt x="411" y="415"/>
                  </a:lnTo>
                  <a:lnTo>
                    <a:pt x="412" y="411"/>
                  </a:lnTo>
                  <a:lnTo>
                    <a:pt x="415" y="406"/>
                  </a:lnTo>
                  <a:lnTo>
                    <a:pt x="418" y="402"/>
                  </a:lnTo>
                  <a:lnTo>
                    <a:pt x="420" y="397"/>
                  </a:lnTo>
                  <a:lnTo>
                    <a:pt x="455" y="396"/>
                  </a:lnTo>
                  <a:lnTo>
                    <a:pt x="497" y="391"/>
                  </a:lnTo>
                  <a:lnTo>
                    <a:pt x="507" y="378"/>
                  </a:lnTo>
                  <a:lnTo>
                    <a:pt x="512" y="373"/>
                  </a:lnTo>
                  <a:lnTo>
                    <a:pt x="513" y="369"/>
                  </a:lnTo>
                  <a:lnTo>
                    <a:pt x="518" y="364"/>
                  </a:lnTo>
                  <a:lnTo>
                    <a:pt x="519" y="360"/>
                  </a:lnTo>
                  <a:lnTo>
                    <a:pt x="521" y="355"/>
                  </a:lnTo>
                  <a:lnTo>
                    <a:pt x="524" y="351"/>
                  </a:lnTo>
                  <a:lnTo>
                    <a:pt x="527" y="346"/>
                  </a:lnTo>
                  <a:lnTo>
                    <a:pt x="530" y="342"/>
                  </a:lnTo>
                  <a:lnTo>
                    <a:pt x="533" y="337"/>
                  </a:lnTo>
                  <a:lnTo>
                    <a:pt x="537" y="334"/>
                  </a:lnTo>
                  <a:lnTo>
                    <a:pt x="540" y="330"/>
                  </a:lnTo>
                  <a:lnTo>
                    <a:pt x="543" y="325"/>
                  </a:lnTo>
                  <a:lnTo>
                    <a:pt x="546" y="321"/>
                  </a:lnTo>
                  <a:lnTo>
                    <a:pt x="549" y="316"/>
                  </a:lnTo>
                  <a:lnTo>
                    <a:pt x="554" y="312"/>
                  </a:lnTo>
                  <a:lnTo>
                    <a:pt x="555" y="307"/>
                  </a:lnTo>
                  <a:lnTo>
                    <a:pt x="558" y="303"/>
                  </a:lnTo>
                  <a:lnTo>
                    <a:pt x="563" y="300"/>
                  </a:lnTo>
                  <a:lnTo>
                    <a:pt x="566" y="295"/>
                  </a:lnTo>
                  <a:lnTo>
                    <a:pt x="569" y="291"/>
                  </a:lnTo>
                  <a:lnTo>
                    <a:pt x="572" y="286"/>
                  </a:lnTo>
                  <a:lnTo>
                    <a:pt x="575" y="282"/>
                  </a:lnTo>
                  <a:lnTo>
                    <a:pt x="578" y="277"/>
                  </a:lnTo>
                  <a:lnTo>
                    <a:pt x="581" y="273"/>
                  </a:lnTo>
                  <a:lnTo>
                    <a:pt x="584" y="268"/>
                  </a:lnTo>
                  <a:lnTo>
                    <a:pt x="588" y="265"/>
                  </a:lnTo>
                  <a:lnTo>
                    <a:pt x="591" y="261"/>
                  </a:lnTo>
                  <a:lnTo>
                    <a:pt x="594" y="256"/>
                  </a:lnTo>
                  <a:lnTo>
                    <a:pt x="597" y="252"/>
                  </a:lnTo>
                  <a:lnTo>
                    <a:pt x="599" y="57"/>
                  </a:lnTo>
                  <a:lnTo>
                    <a:pt x="597" y="52"/>
                  </a:lnTo>
                  <a:lnTo>
                    <a:pt x="594" y="48"/>
                  </a:lnTo>
                  <a:lnTo>
                    <a:pt x="591" y="43"/>
                  </a:lnTo>
                  <a:lnTo>
                    <a:pt x="587" y="40"/>
                  </a:lnTo>
                  <a:lnTo>
                    <a:pt x="582" y="37"/>
                  </a:lnTo>
                  <a:lnTo>
                    <a:pt x="578" y="34"/>
                  </a:lnTo>
                  <a:lnTo>
                    <a:pt x="573" y="30"/>
                  </a:lnTo>
                  <a:lnTo>
                    <a:pt x="572" y="25"/>
                  </a:lnTo>
                  <a:lnTo>
                    <a:pt x="570" y="21"/>
                  </a:lnTo>
                  <a:lnTo>
                    <a:pt x="566" y="19"/>
                  </a:lnTo>
                  <a:lnTo>
                    <a:pt x="560" y="16"/>
                  </a:lnTo>
                  <a:lnTo>
                    <a:pt x="555" y="13"/>
                  </a:lnTo>
                  <a:lnTo>
                    <a:pt x="555" y="9"/>
                  </a:lnTo>
                  <a:lnTo>
                    <a:pt x="554" y="4"/>
                  </a:lnTo>
                  <a:lnTo>
                    <a:pt x="549" y="0"/>
                  </a:lnTo>
                  <a:lnTo>
                    <a:pt x="507" y="0"/>
                  </a:lnTo>
                  <a:lnTo>
                    <a:pt x="450" y="1"/>
                  </a:lnTo>
                  <a:lnTo>
                    <a:pt x="445" y="1"/>
                  </a:lnTo>
                  <a:lnTo>
                    <a:pt x="442" y="6"/>
                  </a:lnTo>
                  <a:lnTo>
                    <a:pt x="438" y="9"/>
                  </a:lnTo>
                  <a:lnTo>
                    <a:pt x="435" y="13"/>
                  </a:lnTo>
                  <a:lnTo>
                    <a:pt x="433" y="18"/>
                  </a:lnTo>
                  <a:lnTo>
                    <a:pt x="432" y="22"/>
                  </a:lnTo>
                  <a:lnTo>
                    <a:pt x="429" y="27"/>
                  </a:lnTo>
                  <a:lnTo>
                    <a:pt x="426" y="31"/>
                  </a:lnTo>
                  <a:lnTo>
                    <a:pt x="424" y="36"/>
                  </a:lnTo>
                  <a:lnTo>
                    <a:pt x="423" y="40"/>
                  </a:lnTo>
                  <a:lnTo>
                    <a:pt x="420" y="45"/>
                  </a:lnTo>
                  <a:lnTo>
                    <a:pt x="418" y="49"/>
                  </a:lnTo>
                  <a:lnTo>
                    <a:pt x="415" y="54"/>
                  </a:lnTo>
                  <a:lnTo>
                    <a:pt x="412" y="58"/>
                  </a:lnTo>
                  <a:lnTo>
                    <a:pt x="411" y="63"/>
                  </a:lnTo>
                  <a:lnTo>
                    <a:pt x="408" y="67"/>
                  </a:lnTo>
                  <a:lnTo>
                    <a:pt x="403" y="70"/>
                  </a:lnTo>
                  <a:lnTo>
                    <a:pt x="399" y="70"/>
                  </a:lnTo>
                  <a:lnTo>
                    <a:pt x="394" y="69"/>
                  </a:lnTo>
                  <a:lnTo>
                    <a:pt x="390" y="64"/>
                  </a:lnTo>
                  <a:lnTo>
                    <a:pt x="390" y="60"/>
                  </a:lnTo>
                  <a:lnTo>
                    <a:pt x="388" y="55"/>
                  </a:lnTo>
                  <a:lnTo>
                    <a:pt x="387" y="51"/>
                  </a:lnTo>
                  <a:lnTo>
                    <a:pt x="384" y="46"/>
                  </a:lnTo>
                  <a:lnTo>
                    <a:pt x="382" y="42"/>
                  </a:lnTo>
                  <a:lnTo>
                    <a:pt x="379" y="37"/>
                  </a:lnTo>
                  <a:lnTo>
                    <a:pt x="378" y="33"/>
                  </a:lnTo>
                  <a:lnTo>
                    <a:pt x="375" y="28"/>
                  </a:lnTo>
                  <a:lnTo>
                    <a:pt x="372" y="24"/>
                  </a:lnTo>
                  <a:lnTo>
                    <a:pt x="367" y="21"/>
                  </a:lnTo>
                  <a:lnTo>
                    <a:pt x="361" y="21"/>
                  </a:lnTo>
                  <a:lnTo>
                    <a:pt x="357" y="19"/>
                  </a:lnTo>
                  <a:lnTo>
                    <a:pt x="354" y="15"/>
                  </a:lnTo>
                  <a:lnTo>
                    <a:pt x="313" y="16"/>
                  </a:lnTo>
                  <a:lnTo>
                    <a:pt x="313" y="25"/>
                  </a:lnTo>
                  <a:lnTo>
                    <a:pt x="313" y="30"/>
                  </a:lnTo>
                  <a:lnTo>
                    <a:pt x="312" y="34"/>
                  </a:lnTo>
                  <a:lnTo>
                    <a:pt x="310" y="39"/>
                  </a:lnTo>
                  <a:lnTo>
                    <a:pt x="309" y="43"/>
                  </a:lnTo>
                  <a:lnTo>
                    <a:pt x="307" y="48"/>
                  </a:lnTo>
                  <a:lnTo>
                    <a:pt x="306" y="52"/>
                  </a:lnTo>
                  <a:lnTo>
                    <a:pt x="304" y="57"/>
                  </a:lnTo>
                  <a:lnTo>
                    <a:pt x="303" y="61"/>
                  </a:lnTo>
                  <a:lnTo>
                    <a:pt x="301" y="66"/>
                  </a:lnTo>
                  <a:lnTo>
                    <a:pt x="301" y="70"/>
                  </a:lnTo>
                  <a:lnTo>
                    <a:pt x="303" y="75"/>
                  </a:lnTo>
                  <a:lnTo>
                    <a:pt x="303" y="79"/>
                  </a:lnTo>
                  <a:lnTo>
                    <a:pt x="303" y="84"/>
                  </a:lnTo>
                  <a:lnTo>
                    <a:pt x="306" y="88"/>
                  </a:lnTo>
                  <a:lnTo>
                    <a:pt x="309" y="93"/>
                  </a:lnTo>
                  <a:lnTo>
                    <a:pt x="312" y="97"/>
                  </a:lnTo>
                  <a:lnTo>
                    <a:pt x="315" y="102"/>
                  </a:lnTo>
                  <a:lnTo>
                    <a:pt x="316" y="106"/>
                  </a:lnTo>
                  <a:lnTo>
                    <a:pt x="321" y="109"/>
                  </a:lnTo>
                  <a:lnTo>
                    <a:pt x="324" y="114"/>
                  </a:lnTo>
                  <a:lnTo>
                    <a:pt x="327" y="118"/>
                  </a:lnTo>
                  <a:lnTo>
                    <a:pt x="330" y="123"/>
                  </a:lnTo>
                  <a:lnTo>
                    <a:pt x="333" y="127"/>
                  </a:lnTo>
                  <a:lnTo>
                    <a:pt x="336" y="133"/>
                  </a:lnTo>
                  <a:lnTo>
                    <a:pt x="339" y="139"/>
                  </a:lnTo>
                  <a:lnTo>
                    <a:pt x="342" y="144"/>
                  </a:lnTo>
                  <a:lnTo>
                    <a:pt x="345" y="148"/>
                  </a:lnTo>
                  <a:lnTo>
                    <a:pt x="346" y="153"/>
                  </a:lnTo>
                  <a:lnTo>
                    <a:pt x="348" y="157"/>
                  </a:lnTo>
                  <a:lnTo>
                    <a:pt x="351" y="162"/>
                  </a:lnTo>
                  <a:lnTo>
                    <a:pt x="354" y="166"/>
                  </a:lnTo>
                  <a:lnTo>
                    <a:pt x="358" y="169"/>
                  </a:lnTo>
                  <a:lnTo>
                    <a:pt x="363" y="171"/>
                  </a:lnTo>
                  <a:lnTo>
                    <a:pt x="369" y="171"/>
                  </a:lnTo>
                  <a:lnTo>
                    <a:pt x="373" y="171"/>
                  </a:lnTo>
                  <a:lnTo>
                    <a:pt x="378" y="171"/>
                  </a:lnTo>
                  <a:lnTo>
                    <a:pt x="384" y="171"/>
                  </a:lnTo>
                  <a:lnTo>
                    <a:pt x="390" y="172"/>
                  </a:lnTo>
                  <a:lnTo>
                    <a:pt x="394" y="172"/>
                  </a:lnTo>
                  <a:lnTo>
                    <a:pt x="399" y="172"/>
                  </a:lnTo>
                  <a:lnTo>
                    <a:pt x="403" y="172"/>
                  </a:lnTo>
                  <a:lnTo>
                    <a:pt x="408" y="172"/>
                  </a:lnTo>
                  <a:lnTo>
                    <a:pt x="412" y="172"/>
                  </a:lnTo>
                  <a:lnTo>
                    <a:pt x="417" y="172"/>
                  </a:lnTo>
                  <a:lnTo>
                    <a:pt x="420" y="177"/>
                  </a:lnTo>
                  <a:lnTo>
                    <a:pt x="420" y="181"/>
                  </a:lnTo>
                  <a:lnTo>
                    <a:pt x="420" y="186"/>
                  </a:lnTo>
                  <a:lnTo>
                    <a:pt x="420" y="190"/>
                  </a:lnTo>
                  <a:lnTo>
                    <a:pt x="420" y="195"/>
                  </a:lnTo>
                  <a:lnTo>
                    <a:pt x="421" y="199"/>
                  </a:lnTo>
                  <a:lnTo>
                    <a:pt x="421" y="204"/>
                  </a:lnTo>
                  <a:lnTo>
                    <a:pt x="421" y="208"/>
                  </a:lnTo>
                  <a:lnTo>
                    <a:pt x="421" y="213"/>
                  </a:lnTo>
                  <a:lnTo>
                    <a:pt x="420" y="217"/>
                  </a:lnTo>
                  <a:lnTo>
                    <a:pt x="420" y="222"/>
                  </a:lnTo>
                  <a:lnTo>
                    <a:pt x="420" y="226"/>
                  </a:lnTo>
                  <a:lnTo>
                    <a:pt x="418" y="231"/>
                  </a:lnTo>
                  <a:lnTo>
                    <a:pt x="418" y="235"/>
                  </a:lnTo>
                  <a:lnTo>
                    <a:pt x="421" y="240"/>
                  </a:lnTo>
                  <a:lnTo>
                    <a:pt x="417" y="240"/>
                  </a:lnTo>
                  <a:lnTo>
                    <a:pt x="411" y="253"/>
                  </a:lnTo>
                  <a:lnTo>
                    <a:pt x="406" y="256"/>
                  </a:lnTo>
                  <a:lnTo>
                    <a:pt x="403" y="261"/>
                  </a:lnTo>
                  <a:lnTo>
                    <a:pt x="400" y="265"/>
                  </a:lnTo>
                  <a:lnTo>
                    <a:pt x="396" y="268"/>
                  </a:lnTo>
                  <a:lnTo>
                    <a:pt x="390" y="268"/>
                  </a:lnTo>
                  <a:lnTo>
                    <a:pt x="385" y="268"/>
                  </a:lnTo>
                  <a:lnTo>
                    <a:pt x="382" y="273"/>
                  </a:lnTo>
                  <a:lnTo>
                    <a:pt x="381" y="277"/>
                  </a:lnTo>
                  <a:lnTo>
                    <a:pt x="376" y="280"/>
                  </a:lnTo>
                  <a:lnTo>
                    <a:pt x="372" y="285"/>
                  </a:lnTo>
                  <a:lnTo>
                    <a:pt x="367" y="286"/>
                  </a:lnTo>
                  <a:lnTo>
                    <a:pt x="363" y="285"/>
                  </a:lnTo>
                  <a:lnTo>
                    <a:pt x="358" y="282"/>
                  </a:lnTo>
                  <a:lnTo>
                    <a:pt x="354" y="279"/>
                  </a:lnTo>
                  <a:lnTo>
                    <a:pt x="349" y="277"/>
                  </a:lnTo>
                  <a:lnTo>
                    <a:pt x="345" y="274"/>
                  </a:lnTo>
                  <a:lnTo>
                    <a:pt x="340" y="274"/>
                  </a:lnTo>
                  <a:lnTo>
                    <a:pt x="336" y="274"/>
                  </a:lnTo>
                  <a:lnTo>
                    <a:pt x="331" y="274"/>
                  </a:lnTo>
                  <a:lnTo>
                    <a:pt x="327" y="274"/>
                  </a:lnTo>
                  <a:lnTo>
                    <a:pt x="322" y="274"/>
                  </a:lnTo>
                  <a:lnTo>
                    <a:pt x="318" y="273"/>
                  </a:lnTo>
                  <a:lnTo>
                    <a:pt x="313" y="271"/>
                  </a:lnTo>
                  <a:lnTo>
                    <a:pt x="309" y="268"/>
                  </a:lnTo>
                  <a:lnTo>
                    <a:pt x="304" y="267"/>
                  </a:lnTo>
                  <a:lnTo>
                    <a:pt x="298" y="265"/>
                  </a:lnTo>
                  <a:lnTo>
                    <a:pt x="294" y="264"/>
                  </a:lnTo>
                  <a:lnTo>
                    <a:pt x="289" y="262"/>
                  </a:lnTo>
                  <a:lnTo>
                    <a:pt x="285" y="261"/>
                  </a:lnTo>
                  <a:lnTo>
                    <a:pt x="280" y="256"/>
                  </a:lnTo>
                  <a:lnTo>
                    <a:pt x="279" y="252"/>
                  </a:lnTo>
                  <a:lnTo>
                    <a:pt x="277" y="247"/>
                  </a:lnTo>
                  <a:lnTo>
                    <a:pt x="276" y="243"/>
                  </a:lnTo>
                  <a:lnTo>
                    <a:pt x="274" y="238"/>
                  </a:lnTo>
                  <a:lnTo>
                    <a:pt x="271" y="234"/>
                  </a:lnTo>
                  <a:lnTo>
                    <a:pt x="270" y="229"/>
                  </a:lnTo>
                  <a:lnTo>
                    <a:pt x="270" y="225"/>
                  </a:lnTo>
                  <a:lnTo>
                    <a:pt x="270" y="220"/>
                  </a:lnTo>
                  <a:lnTo>
                    <a:pt x="261" y="199"/>
                  </a:lnTo>
                  <a:lnTo>
                    <a:pt x="259" y="195"/>
                  </a:lnTo>
                  <a:lnTo>
                    <a:pt x="256" y="190"/>
                  </a:lnTo>
                  <a:lnTo>
                    <a:pt x="256" y="186"/>
                  </a:lnTo>
                  <a:lnTo>
                    <a:pt x="253" y="181"/>
                  </a:lnTo>
                  <a:lnTo>
                    <a:pt x="249" y="178"/>
                  </a:lnTo>
                  <a:lnTo>
                    <a:pt x="244" y="174"/>
                  </a:lnTo>
                  <a:lnTo>
                    <a:pt x="240" y="171"/>
                  </a:lnTo>
                  <a:lnTo>
                    <a:pt x="234" y="168"/>
                  </a:lnTo>
                  <a:lnTo>
                    <a:pt x="229" y="166"/>
                  </a:lnTo>
                  <a:lnTo>
                    <a:pt x="223" y="166"/>
                  </a:lnTo>
                  <a:lnTo>
                    <a:pt x="219" y="166"/>
                  </a:lnTo>
                  <a:lnTo>
                    <a:pt x="214" y="169"/>
                  </a:lnTo>
                  <a:lnTo>
                    <a:pt x="213" y="174"/>
                  </a:lnTo>
                  <a:lnTo>
                    <a:pt x="208" y="177"/>
                  </a:lnTo>
                  <a:lnTo>
                    <a:pt x="208" y="181"/>
                  </a:lnTo>
                  <a:lnTo>
                    <a:pt x="208" y="186"/>
                  </a:lnTo>
                  <a:lnTo>
                    <a:pt x="207" y="190"/>
                  </a:lnTo>
                  <a:lnTo>
                    <a:pt x="207" y="195"/>
                  </a:lnTo>
                  <a:lnTo>
                    <a:pt x="205" y="199"/>
                  </a:lnTo>
                  <a:lnTo>
                    <a:pt x="205" y="204"/>
                  </a:lnTo>
                  <a:lnTo>
                    <a:pt x="204" y="208"/>
                  </a:lnTo>
                  <a:lnTo>
                    <a:pt x="204" y="213"/>
                  </a:lnTo>
                  <a:lnTo>
                    <a:pt x="204" y="217"/>
                  </a:lnTo>
                  <a:lnTo>
                    <a:pt x="204" y="222"/>
                  </a:lnTo>
                  <a:lnTo>
                    <a:pt x="204" y="226"/>
                  </a:lnTo>
                  <a:lnTo>
                    <a:pt x="204" y="231"/>
                  </a:lnTo>
                  <a:lnTo>
                    <a:pt x="204" y="235"/>
                  </a:lnTo>
                  <a:lnTo>
                    <a:pt x="205" y="240"/>
                  </a:lnTo>
                  <a:lnTo>
                    <a:pt x="205" y="244"/>
                  </a:lnTo>
                  <a:lnTo>
                    <a:pt x="205" y="249"/>
                  </a:lnTo>
                  <a:lnTo>
                    <a:pt x="201" y="252"/>
                  </a:lnTo>
                  <a:lnTo>
                    <a:pt x="198" y="247"/>
                  </a:lnTo>
                  <a:lnTo>
                    <a:pt x="196" y="243"/>
                  </a:lnTo>
                  <a:lnTo>
                    <a:pt x="192" y="238"/>
                  </a:lnTo>
                  <a:lnTo>
                    <a:pt x="190" y="234"/>
                  </a:lnTo>
                  <a:lnTo>
                    <a:pt x="186" y="232"/>
                  </a:lnTo>
                  <a:lnTo>
                    <a:pt x="181" y="229"/>
                  </a:lnTo>
                  <a:lnTo>
                    <a:pt x="177" y="226"/>
                  </a:lnTo>
                  <a:lnTo>
                    <a:pt x="172" y="226"/>
                  </a:lnTo>
                  <a:lnTo>
                    <a:pt x="168" y="226"/>
                  </a:lnTo>
                  <a:lnTo>
                    <a:pt x="163" y="222"/>
                  </a:lnTo>
                  <a:lnTo>
                    <a:pt x="160" y="217"/>
                  </a:lnTo>
                  <a:lnTo>
                    <a:pt x="156" y="214"/>
                  </a:lnTo>
                  <a:lnTo>
                    <a:pt x="150" y="211"/>
                  </a:lnTo>
                  <a:lnTo>
                    <a:pt x="145" y="208"/>
                  </a:lnTo>
                  <a:lnTo>
                    <a:pt x="141" y="208"/>
                  </a:lnTo>
                  <a:lnTo>
                    <a:pt x="136" y="208"/>
                  </a:lnTo>
                  <a:lnTo>
                    <a:pt x="132" y="207"/>
                  </a:lnTo>
                  <a:lnTo>
                    <a:pt x="127" y="205"/>
                  </a:lnTo>
                  <a:lnTo>
                    <a:pt x="123" y="204"/>
                  </a:lnTo>
                  <a:lnTo>
                    <a:pt x="118" y="204"/>
                  </a:lnTo>
                  <a:lnTo>
                    <a:pt x="114" y="216"/>
                  </a:lnTo>
                  <a:lnTo>
                    <a:pt x="112" y="222"/>
                  </a:lnTo>
                  <a:lnTo>
                    <a:pt x="108" y="225"/>
                  </a:lnTo>
                  <a:lnTo>
                    <a:pt x="103" y="226"/>
                  </a:lnTo>
                  <a:lnTo>
                    <a:pt x="99" y="229"/>
                  </a:lnTo>
                  <a:lnTo>
                    <a:pt x="94" y="232"/>
                  </a:lnTo>
                  <a:lnTo>
                    <a:pt x="90" y="237"/>
                  </a:lnTo>
                  <a:lnTo>
                    <a:pt x="85" y="240"/>
                  </a:lnTo>
                  <a:lnTo>
                    <a:pt x="81" y="243"/>
                  </a:lnTo>
                  <a:lnTo>
                    <a:pt x="78" y="247"/>
                  </a:lnTo>
                  <a:lnTo>
                    <a:pt x="73" y="250"/>
                  </a:lnTo>
                  <a:lnTo>
                    <a:pt x="69" y="253"/>
                  </a:lnTo>
                  <a:lnTo>
                    <a:pt x="63" y="255"/>
                  </a:lnTo>
                  <a:lnTo>
                    <a:pt x="57" y="259"/>
                  </a:lnTo>
                  <a:lnTo>
                    <a:pt x="52" y="261"/>
                  </a:lnTo>
                  <a:lnTo>
                    <a:pt x="46" y="262"/>
                  </a:lnTo>
                  <a:lnTo>
                    <a:pt x="42" y="265"/>
                  </a:lnTo>
                  <a:lnTo>
                    <a:pt x="36" y="268"/>
                  </a:lnTo>
                  <a:lnTo>
                    <a:pt x="30" y="270"/>
                  </a:lnTo>
                  <a:lnTo>
                    <a:pt x="25" y="273"/>
                  </a:lnTo>
                  <a:lnTo>
                    <a:pt x="21" y="277"/>
                  </a:lnTo>
                  <a:lnTo>
                    <a:pt x="18" y="282"/>
                  </a:lnTo>
                  <a:lnTo>
                    <a:pt x="13" y="285"/>
                  </a:lnTo>
                  <a:lnTo>
                    <a:pt x="10" y="289"/>
                  </a:lnTo>
                  <a:lnTo>
                    <a:pt x="9" y="294"/>
                  </a:lnTo>
                  <a:lnTo>
                    <a:pt x="6" y="298"/>
                  </a:lnTo>
                  <a:lnTo>
                    <a:pt x="4" y="303"/>
                  </a:lnTo>
                  <a:lnTo>
                    <a:pt x="4" y="307"/>
                  </a:lnTo>
                  <a:lnTo>
                    <a:pt x="4" y="312"/>
                  </a:lnTo>
                  <a:lnTo>
                    <a:pt x="4" y="316"/>
                  </a:lnTo>
                  <a:lnTo>
                    <a:pt x="3" y="321"/>
                  </a:lnTo>
                  <a:lnTo>
                    <a:pt x="1" y="325"/>
                  </a:lnTo>
                  <a:lnTo>
                    <a:pt x="0" y="330"/>
                  </a:lnTo>
                  <a:lnTo>
                    <a:pt x="1" y="334"/>
                  </a:lnTo>
                  <a:lnTo>
                    <a:pt x="4" y="339"/>
                  </a:lnTo>
                  <a:lnTo>
                    <a:pt x="7" y="343"/>
                  </a:lnTo>
                  <a:lnTo>
                    <a:pt x="7" y="348"/>
                  </a:lnTo>
                  <a:lnTo>
                    <a:pt x="7" y="352"/>
                  </a:lnTo>
                  <a:lnTo>
                    <a:pt x="9" y="357"/>
                  </a:lnTo>
                  <a:lnTo>
                    <a:pt x="13" y="363"/>
                  </a:lnTo>
                </a:path>
              </a:pathLst>
            </a:custGeom>
            <a:solidFill>
              <a:srgbClr val="2C61AC"/>
            </a:solidFill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8656958C-6AF4-4250-848B-7699B13180BB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748362" y="-107665"/>
              <a:ext cx="415710" cy="399786"/>
            </a:xfrm>
            <a:custGeom>
              <a:avLst/>
              <a:gdLst>
                <a:gd name="T0" fmla="*/ 93 w 298"/>
                <a:gd name="T1" fmla="*/ 15 h 295"/>
                <a:gd name="T2" fmla="*/ 84 w 298"/>
                <a:gd name="T3" fmla="*/ 3 h 295"/>
                <a:gd name="T4" fmla="*/ 70 w 298"/>
                <a:gd name="T5" fmla="*/ 3 h 295"/>
                <a:gd name="T6" fmla="*/ 61 w 298"/>
                <a:gd name="T7" fmla="*/ 15 h 295"/>
                <a:gd name="T8" fmla="*/ 51 w 298"/>
                <a:gd name="T9" fmla="*/ 26 h 295"/>
                <a:gd name="T10" fmla="*/ 40 w 298"/>
                <a:gd name="T11" fmla="*/ 38 h 295"/>
                <a:gd name="T12" fmla="*/ 28 w 298"/>
                <a:gd name="T13" fmla="*/ 52 h 295"/>
                <a:gd name="T14" fmla="*/ 15 w 298"/>
                <a:gd name="T15" fmla="*/ 62 h 295"/>
                <a:gd name="T16" fmla="*/ 4 w 298"/>
                <a:gd name="T17" fmla="*/ 72 h 295"/>
                <a:gd name="T18" fmla="*/ 3 w 298"/>
                <a:gd name="T19" fmla="*/ 85 h 295"/>
                <a:gd name="T20" fmla="*/ 4 w 298"/>
                <a:gd name="T21" fmla="*/ 97 h 295"/>
                <a:gd name="T22" fmla="*/ 1 w 298"/>
                <a:gd name="T23" fmla="*/ 114 h 295"/>
                <a:gd name="T24" fmla="*/ 1 w 298"/>
                <a:gd name="T25" fmla="*/ 127 h 295"/>
                <a:gd name="T26" fmla="*/ 1 w 298"/>
                <a:gd name="T27" fmla="*/ 140 h 295"/>
                <a:gd name="T28" fmla="*/ 1 w 298"/>
                <a:gd name="T29" fmla="*/ 153 h 295"/>
                <a:gd name="T30" fmla="*/ 16 w 298"/>
                <a:gd name="T31" fmla="*/ 157 h 295"/>
                <a:gd name="T32" fmla="*/ 29 w 298"/>
                <a:gd name="T33" fmla="*/ 167 h 295"/>
                <a:gd name="T34" fmla="*/ 45 w 298"/>
                <a:gd name="T35" fmla="*/ 173 h 295"/>
                <a:gd name="T36" fmla="*/ 55 w 298"/>
                <a:gd name="T37" fmla="*/ 185 h 295"/>
                <a:gd name="T38" fmla="*/ 62 w 298"/>
                <a:gd name="T39" fmla="*/ 182 h 295"/>
                <a:gd name="T40" fmla="*/ 62 w 298"/>
                <a:gd name="T41" fmla="*/ 168 h 295"/>
                <a:gd name="T42" fmla="*/ 63 w 298"/>
                <a:gd name="T43" fmla="*/ 155 h 295"/>
                <a:gd name="T44" fmla="*/ 65 w 298"/>
                <a:gd name="T45" fmla="*/ 143 h 295"/>
                <a:gd name="T46" fmla="*/ 68 w 298"/>
                <a:gd name="T47" fmla="*/ 131 h 295"/>
                <a:gd name="T48" fmla="*/ 81 w 298"/>
                <a:gd name="T49" fmla="*/ 125 h 295"/>
                <a:gd name="T50" fmla="*/ 95 w 298"/>
                <a:gd name="T51" fmla="*/ 133 h 295"/>
                <a:gd name="T52" fmla="*/ 106 w 298"/>
                <a:gd name="T53" fmla="*/ 144 h 295"/>
                <a:gd name="T54" fmla="*/ 112 w 298"/>
                <a:gd name="T55" fmla="*/ 158 h 295"/>
                <a:gd name="T56" fmla="*/ 113 w 298"/>
                <a:gd name="T57" fmla="*/ 171 h 295"/>
                <a:gd name="T58" fmla="*/ 119 w 298"/>
                <a:gd name="T59" fmla="*/ 184 h 295"/>
                <a:gd name="T60" fmla="*/ 125 w 298"/>
                <a:gd name="T61" fmla="*/ 196 h 295"/>
                <a:gd name="T62" fmla="*/ 137 w 298"/>
                <a:gd name="T63" fmla="*/ 201 h 295"/>
                <a:gd name="T64" fmla="*/ 151 w 298"/>
                <a:gd name="T65" fmla="*/ 206 h 295"/>
                <a:gd name="T66" fmla="*/ 168 w 298"/>
                <a:gd name="T67" fmla="*/ 205 h 295"/>
                <a:gd name="T68" fmla="*/ 182 w 298"/>
                <a:gd name="T69" fmla="*/ 209 h 295"/>
                <a:gd name="T70" fmla="*/ 195 w 298"/>
                <a:gd name="T71" fmla="*/ 212 h 295"/>
                <a:gd name="T72" fmla="*/ 207 w 298"/>
                <a:gd name="T73" fmla="*/ 201 h 295"/>
                <a:gd name="T74" fmla="*/ 219 w 298"/>
                <a:gd name="T75" fmla="*/ 194 h 295"/>
                <a:gd name="T76" fmla="*/ 228 w 298"/>
                <a:gd name="T77" fmla="*/ 181 h 295"/>
                <a:gd name="T78" fmla="*/ 228 w 298"/>
                <a:gd name="T79" fmla="*/ 167 h 295"/>
                <a:gd name="T80" fmla="*/ 229 w 298"/>
                <a:gd name="T81" fmla="*/ 155 h 295"/>
                <a:gd name="T82" fmla="*/ 229 w 298"/>
                <a:gd name="T83" fmla="*/ 142 h 295"/>
                <a:gd name="T84" fmla="*/ 184 w 298"/>
                <a:gd name="T85" fmla="*/ 131 h 295"/>
                <a:gd name="T86" fmla="*/ 170 w 298"/>
                <a:gd name="T87" fmla="*/ 122 h 295"/>
                <a:gd name="T88" fmla="*/ 167 w 298"/>
                <a:gd name="T89" fmla="*/ 108 h 295"/>
                <a:gd name="T90" fmla="*/ 160 w 298"/>
                <a:gd name="T91" fmla="*/ 96 h 295"/>
                <a:gd name="T92" fmla="*/ 149 w 298"/>
                <a:gd name="T93" fmla="*/ 83 h 295"/>
                <a:gd name="T94" fmla="*/ 140 w 298"/>
                <a:gd name="T95" fmla="*/ 69 h 295"/>
                <a:gd name="T96" fmla="*/ 137 w 298"/>
                <a:gd name="T97" fmla="*/ 56 h 295"/>
                <a:gd name="T98" fmla="*/ 142 w 298"/>
                <a:gd name="T99" fmla="*/ 43 h 295"/>
                <a:gd name="T100" fmla="*/ 144 w 298"/>
                <a:gd name="T101" fmla="*/ 30 h 295"/>
                <a:gd name="T102" fmla="*/ 146 w 298"/>
                <a:gd name="T103" fmla="*/ 18 h 2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98"/>
                <a:gd name="T157" fmla="*/ 0 h 295"/>
                <a:gd name="T158" fmla="*/ 298 w 298"/>
                <a:gd name="T159" fmla="*/ 295 h 2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98" h="295">
                  <a:moveTo>
                    <a:pt x="189" y="24"/>
                  </a:moveTo>
                  <a:lnTo>
                    <a:pt x="130" y="23"/>
                  </a:lnTo>
                  <a:lnTo>
                    <a:pt x="126" y="23"/>
                  </a:lnTo>
                  <a:lnTo>
                    <a:pt x="121" y="21"/>
                  </a:lnTo>
                  <a:lnTo>
                    <a:pt x="120" y="17"/>
                  </a:lnTo>
                  <a:lnTo>
                    <a:pt x="115" y="14"/>
                  </a:lnTo>
                  <a:lnTo>
                    <a:pt x="114" y="9"/>
                  </a:lnTo>
                  <a:lnTo>
                    <a:pt x="109" y="5"/>
                  </a:lnTo>
                  <a:lnTo>
                    <a:pt x="105" y="3"/>
                  </a:lnTo>
                  <a:lnTo>
                    <a:pt x="100" y="0"/>
                  </a:lnTo>
                  <a:lnTo>
                    <a:pt x="96" y="2"/>
                  </a:lnTo>
                  <a:lnTo>
                    <a:pt x="91" y="3"/>
                  </a:lnTo>
                  <a:lnTo>
                    <a:pt x="87" y="8"/>
                  </a:lnTo>
                  <a:lnTo>
                    <a:pt x="84" y="12"/>
                  </a:lnTo>
                  <a:lnTo>
                    <a:pt x="82" y="17"/>
                  </a:lnTo>
                  <a:lnTo>
                    <a:pt x="78" y="20"/>
                  </a:lnTo>
                  <a:lnTo>
                    <a:pt x="75" y="24"/>
                  </a:lnTo>
                  <a:lnTo>
                    <a:pt x="75" y="29"/>
                  </a:lnTo>
                  <a:lnTo>
                    <a:pt x="70" y="32"/>
                  </a:lnTo>
                  <a:lnTo>
                    <a:pt x="66" y="35"/>
                  </a:lnTo>
                  <a:lnTo>
                    <a:pt x="64" y="39"/>
                  </a:lnTo>
                  <a:lnTo>
                    <a:pt x="60" y="44"/>
                  </a:lnTo>
                  <a:lnTo>
                    <a:pt x="55" y="48"/>
                  </a:lnTo>
                  <a:lnTo>
                    <a:pt x="52" y="53"/>
                  </a:lnTo>
                  <a:lnTo>
                    <a:pt x="49" y="57"/>
                  </a:lnTo>
                  <a:lnTo>
                    <a:pt x="45" y="62"/>
                  </a:lnTo>
                  <a:lnTo>
                    <a:pt x="40" y="68"/>
                  </a:lnTo>
                  <a:lnTo>
                    <a:pt x="36" y="71"/>
                  </a:lnTo>
                  <a:lnTo>
                    <a:pt x="33" y="75"/>
                  </a:lnTo>
                  <a:lnTo>
                    <a:pt x="28" y="80"/>
                  </a:lnTo>
                  <a:lnTo>
                    <a:pt x="24" y="83"/>
                  </a:lnTo>
                  <a:lnTo>
                    <a:pt x="19" y="86"/>
                  </a:lnTo>
                  <a:lnTo>
                    <a:pt x="15" y="87"/>
                  </a:lnTo>
                  <a:lnTo>
                    <a:pt x="13" y="92"/>
                  </a:lnTo>
                  <a:lnTo>
                    <a:pt x="9" y="95"/>
                  </a:lnTo>
                  <a:lnTo>
                    <a:pt x="4" y="98"/>
                  </a:lnTo>
                  <a:lnTo>
                    <a:pt x="1" y="102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3" y="116"/>
                  </a:lnTo>
                  <a:lnTo>
                    <a:pt x="6" y="120"/>
                  </a:lnTo>
                  <a:lnTo>
                    <a:pt x="6" y="125"/>
                  </a:lnTo>
                  <a:lnTo>
                    <a:pt x="6" y="129"/>
                  </a:lnTo>
                  <a:lnTo>
                    <a:pt x="6" y="134"/>
                  </a:lnTo>
                  <a:lnTo>
                    <a:pt x="6" y="140"/>
                  </a:lnTo>
                  <a:lnTo>
                    <a:pt x="4" y="146"/>
                  </a:lnTo>
                  <a:lnTo>
                    <a:pt x="3" y="152"/>
                  </a:lnTo>
                  <a:lnTo>
                    <a:pt x="1" y="156"/>
                  </a:lnTo>
                  <a:lnTo>
                    <a:pt x="1" y="161"/>
                  </a:lnTo>
                  <a:lnTo>
                    <a:pt x="1" y="165"/>
                  </a:lnTo>
                  <a:lnTo>
                    <a:pt x="1" y="170"/>
                  </a:lnTo>
                  <a:lnTo>
                    <a:pt x="1" y="174"/>
                  </a:lnTo>
                  <a:lnTo>
                    <a:pt x="1" y="179"/>
                  </a:lnTo>
                  <a:lnTo>
                    <a:pt x="1" y="183"/>
                  </a:lnTo>
                  <a:lnTo>
                    <a:pt x="1" y="188"/>
                  </a:lnTo>
                  <a:lnTo>
                    <a:pt x="1" y="192"/>
                  </a:lnTo>
                  <a:lnTo>
                    <a:pt x="1" y="197"/>
                  </a:lnTo>
                  <a:lnTo>
                    <a:pt x="1" y="201"/>
                  </a:lnTo>
                  <a:lnTo>
                    <a:pt x="1" y="206"/>
                  </a:lnTo>
                  <a:lnTo>
                    <a:pt x="1" y="210"/>
                  </a:lnTo>
                  <a:lnTo>
                    <a:pt x="6" y="213"/>
                  </a:lnTo>
                  <a:lnTo>
                    <a:pt x="12" y="215"/>
                  </a:lnTo>
                  <a:lnTo>
                    <a:pt x="16" y="215"/>
                  </a:lnTo>
                  <a:lnTo>
                    <a:pt x="21" y="215"/>
                  </a:lnTo>
                  <a:lnTo>
                    <a:pt x="25" y="218"/>
                  </a:lnTo>
                  <a:lnTo>
                    <a:pt x="30" y="221"/>
                  </a:lnTo>
                  <a:lnTo>
                    <a:pt x="34" y="224"/>
                  </a:lnTo>
                  <a:lnTo>
                    <a:pt x="37" y="228"/>
                  </a:lnTo>
                  <a:lnTo>
                    <a:pt x="42" y="231"/>
                  </a:lnTo>
                  <a:lnTo>
                    <a:pt x="46" y="234"/>
                  </a:lnTo>
                  <a:lnTo>
                    <a:pt x="52" y="234"/>
                  </a:lnTo>
                  <a:lnTo>
                    <a:pt x="58" y="236"/>
                  </a:lnTo>
                  <a:lnTo>
                    <a:pt x="61" y="240"/>
                  </a:lnTo>
                  <a:lnTo>
                    <a:pt x="64" y="245"/>
                  </a:lnTo>
                  <a:lnTo>
                    <a:pt x="69" y="249"/>
                  </a:lnTo>
                  <a:lnTo>
                    <a:pt x="72" y="254"/>
                  </a:lnTo>
                  <a:lnTo>
                    <a:pt x="76" y="257"/>
                  </a:lnTo>
                  <a:lnTo>
                    <a:pt x="81" y="258"/>
                  </a:lnTo>
                  <a:lnTo>
                    <a:pt x="81" y="254"/>
                  </a:lnTo>
                  <a:lnTo>
                    <a:pt x="81" y="249"/>
                  </a:lnTo>
                  <a:lnTo>
                    <a:pt x="81" y="245"/>
                  </a:lnTo>
                  <a:lnTo>
                    <a:pt x="81" y="240"/>
                  </a:lnTo>
                  <a:lnTo>
                    <a:pt x="81" y="236"/>
                  </a:lnTo>
                  <a:lnTo>
                    <a:pt x="81" y="231"/>
                  </a:lnTo>
                  <a:lnTo>
                    <a:pt x="82" y="227"/>
                  </a:lnTo>
                  <a:lnTo>
                    <a:pt x="81" y="222"/>
                  </a:lnTo>
                  <a:lnTo>
                    <a:pt x="79" y="218"/>
                  </a:lnTo>
                  <a:lnTo>
                    <a:pt x="82" y="213"/>
                  </a:lnTo>
                  <a:lnTo>
                    <a:pt x="84" y="209"/>
                  </a:lnTo>
                  <a:lnTo>
                    <a:pt x="84" y="204"/>
                  </a:lnTo>
                  <a:lnTo>
                    <a:pt x="84" y="200"/>
                  </a:lnTo>
                  <a:lnTo>
                    <a:pt x="84" y="195"/>
                  </a:lnTo>
                  <a:lnTo>
                    <a:pt x="84" y="191"/>
                  </a:lnTo>
                  <a:lnTo>
                    <a:pt x="84" y="186"/>
                  </a:lnTo>
                  <a:lnTo>
                    <a:pt x="84" y="182"/>
                  </a:lnTo>
                  <a:lnTo>
                    <a:pt x="88" y="179"/>
                  </a:lnTo>
                  <a:lnTo>
                    <a:pt x="91" y="174"/>
                  </a:lnTo>
                  <a:lnTo>
                    <a:pt x="96" y="173"/>
                  </a:lnTo>
                  <a:lnTo>
                    <a:pt x="100" y="171"/>
                  </a:lnTo>
                  <a:lnTo>
                    <a:pt x="105" y="171"/>
                  </a:lnTo>
                  <a:lnTo>
                    <a:pt x="109" y="173"/>
                  </a:lnTo>
                  <a:lnTo>
                    <a:pt x="114" y="176"/>
                  </a:lnTo>
                  <a:lnTo>
                    <a:pt x="118" y="179"/>
                  </a:lnTo>
                  <a:lnTo>
                    <a:pt x="123" y="183"/>
                  </a:lnTo>
                  <a:lnTo>
                    <a:pt x="127" y="188"/>
                  </a:lnTo>
                  <a:lnTo>
                    <a:pt x="132" y="189"/>
                  </a:lnTo>
                  <a:lnTo>
                    <a:pt x="135" y="194"/>
                  </a:lnTo>
                  <a:lnTo>
                    <a:pt x="138" y="198"/>
                  </a:lnTo>
                  <a:lnTo>
                    <a:pt x="139" y="203"/>
                  </a:lnTo>
                  <a:lnTo>
                    <a:pt x="141" y="207"/>
                  </a:lnTo>
                  <a:lnTo>
                    <a:pt x="144" y="212"/>
                  </a:lnTo>
                  <a:lnTo>
                    <a:pt x="145" y="216"/>
                  </a:lnTo>
                  <a:lnTo>
                    <a:pt x="147" y="221"/>
                  </a:lnTo>
                  <a:lnTo>
                    <a:pt x="147" y="225"/>
                  </a:lnTo>
                  <a:lnTo>
                    <a:pt x="147" y="230"/>
                  </a:lnTo>
                  <a:lnTo>
                    <a:pt x="147" y="234"/>
                  </a:lnTo>
                  <a:lnTo>
                    <a:pt x="147" y="239"/>
                  </a:lnTo>
                  <a:lnTo>
                    <a:pt x="147" y="243"/>
                  </a:lnTo>
                  <a:lnTo>
                    <a:pt x="150" y="248"/>
                  </a:lnTo>
                  <a:lnTo>
                    <a:pt x="154" y="252"/>
                  </a:lnTo>
                  <a:lnTo>
                    <a:pt x="154" y="257"/>
                  </a:lnTo>
                  <a:lnTo>
                    <a:pt x="156" y="261"/>
                  </a:lnTo>
                  <a:lnTo>
                    <a:pt x="157" y="266"/>
                  </a:lnTo>
                  <a:lnTo>
                    <a:pt x="162" y="269"/>
                  </a:lnTo>
                  <a:lnTo>
                    <a:pt x="163" y="273"/>
                  </a:lnTo>
                  <a:lnTo>
                    <a:pt x="168" y="273"/>
                  </a:lnTo>
                  <a:lnTo>
                    <a:pt x="172" y="273"/>
                  </a:lnTo>
                  <a:lnTo>
                    <a:pt x="177" y="275"/>
                  </a:lnTo>
                  <a:lnTo>
                    <a:pt x="181" y="275"/>
                  </a:lnTo>
                  <a:lnTo>
                    <a:pt x="186" y="278"/>
                  </a:lnTo>
                  <a:lnTo>
                    <a:pt x="190" y="278"/>
                  </a:lnTo>
                  <a:lnTo>
                    <a:pt x="196" y="282"/>
                  </a:lnTo>
                  <a:lnTo>
                    <a:pt x="201" y="282"/>
                  </a:lnTo>
                  <a:lnTo>
                    <a:pt x="207" y="281"/>
                  </a:lnTo>
                  <a:lnTo>
                    <a:pt x="213" y="281"/>
                  </a:lnTo>
                  <a:lnTo>
                    <a:pt x="217" y="281"/>
                  </a:lnTo>
                  <a:lnTo>
                    <a:pt x="222" y="282"/>
                  </a:lnTo>
                  <a:lnTo>
                    <a:pt x="226" y="284"/>
                  </a:lnTo>
                  <a:lnTo>
                    <a:pt x="231" y="287"/>
                  </a:lnTo>
                  <a:lnTo>
                    <a:pt x="235" y="287"/>
                  </a:lnTo>
                  <a:lnTo>
                    <a:pt x="238" y="293"/>
                  </a:lnTo>
                  <a:lnTo>
                    <a:pt x="243" y="294"/>
                  </a:lnTo>
                  <a:lnTo>
                    <a:pt x="247" y="293"/>
                  </a:lnTo>
                  <a:lnTo>
                    <a:pt x="252" y="290"/>
                  </a:lnTo>
                  <a:lnTo>
                    <a:pt x="256" y="287"/>
                  </a:lnTo>
                  <a:lnTo>
                    <a:pt x="259" y="282"/>
                  </a:lnTo>
                  <a:lnTo>
                    <a:pt x="262" y="278"/>
                  </a:lnTo>
                  <a:lnTo>
                    <a:pt x="267" y="275"/>
                  </a:lnTo>
                  <a:lnTo>
                    <a:pt x="271" y="275"/>
                  </a:lnTo>
                  <a:lnTo>
                    <a:pt x="276" y="275"/>
                  </a:lnTo>
                  <a:lnTo>
                    <a:pt x="280" y="270"/>
                  </a:lnTo>
                  <a:lnTo>
                    <a:pt x="283" y="266"/>
                  </a:lnTo>
                  <a:lnTo>
                    <a:pt x="286" y="261"/>
                  </a:lnTo>
                  <a:lnTo>
                    <a:pt x="289" y="257"/>
                  </a:lnTo>
                  <a:lnTo>
                    <a:pt x="292" y="252"/>
                  </a:lnTo>
                  <a:lnTo>
                    <a:pt x="295" y="248"/>
                  </a:lnTo>
                  <a:lnTo>
                    <a:pt x="295" y="243"/>
                  </a:lnTo>
                  <a:lnTo>
                    <a:pt x="295" y="239"/>
                  </a:lnTo>
                  <a:lnTo>
                    <a:pt x="295" y="234"/>
                  </a:lnTo>
                  <a:lnTo>
                    <a:pt x="295" y="230"/>
                  </a:lnTo>
                  <a:lnTo>
                    <a:pt x="295" y="225"/>
                  </a:lnTo>
                  <a:lnTo>
                    <a:pt x="295" y="221"/>
                  </a:lnTo>
                  <a:lnTo>
                    <a:pt x="297" y="216"/>
                  </a:lnTo>
                  <a:lnTo>
                    <a:pt x="297" y="212"/>
                  </a:lnTo>
                  <a:lnTo>
                    <a:pt x="297" y="207"/>
                  </a:lnTo>
                  <a:lnTo>
                    <a:pt x="297" y="203"/>
                  </a:lnTo>
                  <a:lnTo>
                    <a:pt x="297" y="198"/>
                  </a:lnTo>
                  <a:lnTo>
                    <a:pt x="297" y="194"/>
                  </a:lnTo>
                  <a:lnTo>
                    <a:pt x="297" y="189"/>
                  </a:lnTo>
                  <a:lnTo>
                    <a:pt x="297" y="185"/>
                  </a:lnTo>
                  <a:lnTo>
                    <a:pt x="292" y="182"/>
                  </a:lnTo>
                  <a:lnTo>
                    <a:pt x="238" y="179"/>
                  </a:lnTo>
                  <a:lnTo>
                    <a:pt x="234" y="177"/>
                  </a:lnTo>
                  <a:lnTo>
                    <a:pt x="229" y="174"/>
                  </a:lnTo>
                  <a:lnTo>
                    <a:pt x="225" y="170"/>
                  </a:lnTo>
                  <a:lnTo>
                    <a:pt x="220" y="167"/>
                  </a:lnTo>
                  <a:lnTo>
                    <a:pt x="219" y="162"/>
                  </a:lnTo>
                  <a:lnTo>
                    <a:pt x="219" y="158"/>
                  </a:lnTo>
                  <a:lnTo>
                    <a:pt x="217" y="153"/>
                  </a:lnTo>
                  <a:lnTo>
                    <a:pt x="216" y="149"/>
                  </a:lnTo>
                  <a:lnTo>
                    <a:pt x="214" y="144"/>
                  </a:lnTo>
                  <a:lnTo>
                    <a:pt x="211" y="140"/>
                  </a:lnTo>
                  <a:lnTo>
                    <a:pt x="210" y="135"/>
                  </a:lnTo>
                  <a:lnTo>
                    <a:pt x="207" y="131"/>
                  </a:lnTo>
                  <a:lnTo>
                    <a:pt x="202" y="126"/>
                  </a:lnTo>
                  <a:lnTo>
                    <a:pt x="199" y="122"/>
                  </a:lnTo>
                  <a:lnTo>
                    <a:pt x="196" y="117"/>
                  </a:lnTo>
                  <a:lnTo>
                    <a:pt x="193" y="113"/>
                  </a:lnTo>
                  <a:lnTo>
                    <a:pt x="192" y="108"/>
                  </a:lnTo>
                  <a:lnTo>
                    <a:pt x="187" y="104"/>
                  </a:lnTo>
                  <a:lnTo>
                    <a:pt x="184" y="99"/>
                  </a:lnTo>
                  <a:lnTo>
                    <a:pt x="181" y="95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0" y="81"/>
                  </a:lnTo>
                  <a:lnTo>
                    <a:pt x="178" y="77"/>
                  </a:lnTo>
                  <a:lnTo>
                    <a:pt x="177" y="72"/>
                  </a:lnTo>
                  <a:lnTo>
                    <a:pt x="178" y="68"/>
                  </a:lnTo>
                  <a:lnTo>
                    <a:pt x="181" y="63"/>
                  </a:lnTo>
                  <a:lnTo>
                    <a:pt x="184" y="59"/>
                  </a:lnTo>
                  <a:lnTo>
                    <a:pt x="186" y="54"/>
                  </a:lnTo>
                  <a:lnTo>
                    <a:pt x="187" y="50"/>
                  </a:lnTo>
                  <a:lnTo>
                    <a:pt x="187" y="45"/>
                  </a:lnTo>
                  <a:lnTo>
                    <a:pt x="187" y="41"/>
                  </a:lnTo>
                  <a:lnTo>
                    <a:pt x="189" y="36"/>
                  </a:lnTo>
                  <a:lnTo>
                    <a:pt x="192" y="32"/>
                  </a:lnTo>
                  <a:lnTo>
                    <a:pt x="189" y="24"/>
                  </a:lnTo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60C1C347-2D93-404B-85C8-FB087352BF99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4413180" y="-18824"/>
              <a:ext cx="650538" cy="620303"/>
            </a:xfrm>
            <a:custGeom>
              <a:avLst/>
              <a:gdLst>
                <a:gd name="T0" fmla="*/ 3 w 466"/>
                <a:gd name="T1" fmla="*/ 0 h 458"/>
                <a:gd name="T2" fmla="*/ 89 w 466"/>
                <a:gd name="T3" fmla="*/ 53 h 458"/>
                <a:gd name="T4" fmla="*/ 92 w 466"/>
                <a:gd name="T5" fmla="*/ 57 h 458"/>
                <a:gd name="T6" fmla="*/ 119 w 466"/>
                <a:gd name="T7" fmla="*/ 77 h 458"/>
                <a:gd name="T8" fmla="*/ 187 w 466"/>
                <a:gd name="T9" fmla="*/ 117 h 458"/>
                <a:gd name="T10" fmla="*/ 244 w 466"/>
                <a:gd name="T11" fmla="*/ 155 h 458"/>
                <a:gd name="T12" fmla="*/ 306 w 466"/>
                <a:gd name="T13" fmla="*/ 196 h 458"/>
                <a:gd name="T14" fmla="*/ 360 w 466"/>
                <a:gd name="T15" fmla="*/ 231 h 458"/>
                <a:gd name="T16" fmla="*/ 337 w 466"/>
                <a:gd name="T17" fmla="*/ 266 h 458"/>
                <a:gd name="T18" fmla="*/ 323 w 466"/>
                <a:gd name="T19" fmla="*/ 284 h 458"/>
                <a:gd name="T20" fmla="*/ 318 w 466"/>
                <a:gd name="T21" fmla="*/ 287 h 458"/>
                <a:gd name="T22" fmla="*/ 316 w 466"/>
                <a:gd name="T23" fmla="*/ 291 h 458"/>
                <a:gd name="T24" fmla="*/ 305 w 466"/>
                <a:gd name="T25" fmla="*/ 311 h 458"/>
                <a:gd name="T26" fmla="*/ 296 w 466"/>
                <a:gd name="T27" fmla="*/ 312 h 458"/>
                <a:gd name="T28" fmla="*/ 287 w 466"/>
                <a:gd name="T29" fmla="*/ 333 h 458"/>
                <a:gd name="T30" fmla="*/ 218 w 466"/>
                <a:gd name="T31" fmla="*/ 285 h 458"/>
                <a:gd name="T32" fmla="*/ 200 w 466"/>
                <a:gd name="T33" fmla="*/ 271 h 458"/>
                <a:gd name="T34" fmla="*/ 177 w 466"/>
                <a:gd name="T35" fmla="*/ 254 h 458"/>
                <a:gd name="T36" fmla="*/ 165 w 466"/>
                <a:gd name="T37" fmla="*/ 247 h 458"/>
                <a:gd name="T38" fmla="*/ 151 w 466"/>
                <a:gd name="T39" fmla="*/ 234 h 458"/>
                <a:gd name="T40" fmla="*/ 131 w 466"/>
                <a:gd name="T41" fmla="*/ 219 h 458"/>
                <a:gd name="T42" fmla="*/ 110 w 466"/>
                <a:gd name="T43" fmla="*/ 204 h 458"/>
                <a:gd name="T44" fmla="*/ 80 w 466"/>
                <a:gd name="T45" fmla="*/ 182 h 458"/>
                <a:gd name="T46" fmla="*/ 59 w 466"/>
                <a:gd name="T47" fmla="*/ 168 h 458"/>
                <a:gd name="T48" fmla="*/ 42 w 466"/>
                <a:gd name="T49" fmla="*/ 149 h 458"/>
                <a:gd name="T50" fmla="*/ 26 w 466"/>
                <a:gd name="T51" fmla="*/ 141 h 458"/>
                <a:gd name="T52" fmla="*/ 0 w 466"/>
                <a:gd name="T53" fmla="*/ 127 h 458"/>
                <a:gd name="T54" fmla="*/ 3 w 466"/>
                <a:gd name="T55" fmla="*/ 0 h 4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6"/>
                <a:gd name="T85" fmla="*/ 0 h 458"/>
                <a:gd name="T86" fmla="*/ 466 w 466"/>
                <a:gd name="T87" fmla="*/ 458 h 4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6" h="458">
                  <a:moveTo>
                    <a:pt x="3" y="0"/>
                  </a:moveTo>
                  <a:lnTo>
                    <a:pt x="115" y="73"/>
                  </a:lnTo>
                  <a:lnTo>
                    <a:pt x="118" y="79"/>
                  </a:lnTo>
                  <a:lnTo>
                    <a:pt x="153" y="105"/>
                  </a:lnTo>
                  <a:lnTo>
                    <a:pt x="241" y="160"/>
                  </a:lnTo>
                  <a:lnTo>
                    <a:pt x="315" y="213"/>
                  </a:lnTo>
                  <a:lnTo>
                    <a:pt x="396" y="268"/>
                  </a:lnTo>
                  <a:lnTo>
                    <a:pt x="465" y="318"/>
                  </a:lnTo>
                  <a:lnTo>
                    <a:pt x="435" y="364"/>
                  </a:lnTo>
                  <a:lnTo>
                    <a:pt x="417" y="390"/>
                  </a:lnTo>
                  <a:lnTo>
                    <a:pt x="412" y="394"/>
                  </a:lnTo>
                  <a:lnTo>
                    <a:pt x="408" y="399"/>
                  </a:lnTo>
                  <a:lnTo>
                    <a:pt x="394" y="426"/>
                  </a:lnTo>
                  <a:lnTo>
                    <a:pt x="382" y="429"/>
                  </a:lnTo>
                  <a:lnTo>
                    <a:pt x="370" y="457"/>
                  </a:lnTo>
                  <a:lnTo>
                    <a:pt x="282" y="391"/>
                  </a:lnTo>
                  <a:lnTo>
                    <a:pt x="258" y="372"/>
                  </a:lnTo>
                  <a:lnTo>
                    <a:pt x="229" y="348"/>
                  </a:lnTo>
                  <a:lnTo>
                    <a:pt x="213" y="339"/>
                  </a:lnTo>
                  <a:lnTo>
                    <a:pt x="196" y="321"/>
                  </a:lnTo>
                  <a:lnTo>
                    <a:pt x="169" y="300"/>
                  </a:lnTo>
                  <a:lnTo>
                    <a:pt x="142" y="280"/>
                  </a:lnTo>
                  <a:lnTo>
                    <a:pt x="103" y="249"/>
                  </a:lnTo>
                  <a:lnTo>
                    <a:pt x="76" y="231"/>
                  </a:lnTo>
                  <a:lnTo>
                    <a:pt x="54" y="205"/>
                  </a:lnTo>
                  <a:lnTo>
                    <a:pt x="33" y="193"/>
                  </a:lnTo>
                  <a:lnTo>
                    <a:pt x="0" y="174"/>
                  </a:lnTo>
                  <a:lnTo>
                    <a:pt x="3" y="0"/>
                  </a:lnTo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2F384E2-C584-4A24-9A63-B135BF0E0484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4271966" y="212798"/>
              <a:ext cx="653712" cy="563191"/>
            </a:xfrm>
            <a:custGeom>
              <a:avLst/>
              <a:gdLst>
                <a:gd name="T0" fmla="*/ 0 w 468"/>
                <a:gd name="T1" fmla="*/ 116 h 415"/>
                <a:gd name="T2" fmla="*/ 16 w 468"/>
                <a:gd name="T3" fmla="*/ 96 h 415"/>
                <a:gd name="T4" fmla="*/ 18 w 468"/>
                <a:gd name="T5" fmla="*/ 92 h 415"/>
                <a:gd name="T6" fmla="*/ 25 w 468"/>
                <a:gd name="T7" fmla="*/ 81 h 415"/>
                <a:gd name="T8" fmla="*/ 37 w 468"/>
                <a:gd name="T9" fmla="*/ 69 h 415"/>
                <a:gd name="T10" fmla="*/ 48 w 468"/>
                <a:gd name="T11" fmla="*/ 53 h 415"/>
                <a:gd name="T12" fmla="*/ 63 w 468"/>
                <a:gd name="T13" fmla="*/ 37 h 415"/>
                <a:gd name="T14" fmla="*/ 75 w 468"/>
                <a:gd name="T15" fmla="*/ 22 h 415"/>
                <a:gd name="T16" fmla="*/ 78 w 468"/>
                <a:gd name="T17" fmla="*/ 0 h 415"/>
                <a:gd name="T18" fmla="*/ 121 w 468"/>
                <a:gd name="T19" fmla="*/ 26 h 415"/>
                <a:gd name="T20" fmla="*/ 132 w 468"/>
                <a:gd name="T21" fmla="*/ 37 h 415"/>
                <a:gd name="T22" fmla="*/ 139 w 468"/>
                <a:gd name="T23" fmla="*/ 44 h 415"/>
                <a:gd name="T24" fmla="*/ 166 w 468"/>
                <a:gd name="T25" fmla="*/ 61 h 415"/>
                <a:gd name="T26" fmla="*/ 191 w 468"/>
                <a:gd name="T27" fmla="*/ 81 h 415"/>
                <a:gd name="T28" fmla="*/ 228 w 468"/>
                <a:gd name="T29" fmla="*/ 107 h 415"/>
                <a:gd name="T30" fmla="*/ 237 w 468"/>
                <a:gd name="T31" fmla="*/ 114 h 415"/>
                <a:gd name="T32" fmla="*/ 244 w 468"/>
                <a:gd name="T33" fmla="*/ 123 h 415"/>
                <a:gd name="T34" fmla="*/ 254 w 468"/>
                <a:gd name="T35" fmla="*/ 127 h 415"/>
                <a:gd name="T36" fmla="*/ 257 w 468"/>
                <a:gd name="T37" fmla="*/ 131 h 415"/>
                <a:gd name="T38" fmla="*/ 293 w 468"/>
                <a:gd name="T39" fmla="*/ 157 h 415"/>
                <a:gd name="T40" fmla="*/ 360 w 468"/>
                <a:gd name="T41" fmla="*/ 206 h 415"/>
                <a:gd name="T42" fmla="*/ 362 w 468"/>
                <a:gd name="T43" fmla="*/ 220 h 415"/>
                <a:gd name="T44" fmla="*/ 359 w 468"/>
                <a:gd name="T45" fmla="*/ 223 h 415"/>
                <a:gd name="T46" fmla="*/ 358 w 468"/>
                <a:gd name="T47" fmla="*/ 226 h 415"/>
                <a:gd name="T48" fmla="*/ 355 w 468"/>
                <a:gd name="T49" fmla="*/ 228 h 415"/>
                <a:gd name="T50" fmla="*/ 353 w 468"/>
                <a:gd name="T51" fmla="*/ 232 h 415"/>
                <a:gd name="T52" fmla="*/ 353 w 468"/>
                <a:gd name="T53" fmla="*/ 236 h 415"/>
                <a:gd name="T54" fmla="*/ 353 w 468"/>
                <a:gd name="T55" fmla="*/ 240 h 415"/>
                <a:gd name="T56" fmla="*/ 353 w 468"/>
                <a:gd name="T57" fmla="*/ 243 h 415"/>
                <a:gd name="T58" fmla="*/ 353 w 468"/>
                <a:gd name="T59" fmla="*/ 247 h 415"/>
                <a:gd name="T60" fmla="*/ 350 w 468"/>
                <a:gd name="T61" fmla="*/ 251 h 415"/>
                <a:gd name="T62" fmla="*/ 347 w 468"/>
                <a:gd name="T63" fmla="*/ 251 h 415"/>
                <a:gd name="T64" fmla="*/ 343 w 468"/>
                <a:gd name="T65" fmla="*/ 254 h 415"/>
                <a:gd name="T66" fmla="*/ 342 w 468"/>
                <a:gd name="T67" fmla="*/ 257 h 415"/>
                <a:gd name="T68" fmla="*/ 339 w 468"/>
                <a:gd name="T69" fmla="*/ 261 h 415"/>
                <a:gd name="T70" fmla="*/ 335 w 468"/>
                <a:gd name="T71" fmla="*/ 266 h 415"/>
                <a:gd name="T72" fmla="*/ 335 w 468"/>
                <a:gd name="T73" fmla="*/ 269 h 415"/>
                <a:gd name="T74" fmla="*/ 335 w 468"/>
                <a:gd name="T75" fmla="*/ 272 h 415"/>
                <a:gd name="T76" fmla="*/ 335 w 468"/>
                <a:gd name="T77" fmla="*/ 275 h 415"/>
                <a:gd name="T78" fmla="*/ 335 w 468"/>
                <a:gd name="T79" fmla="*/ 279 h 415"/>
                <a:gd name="T80" fmla="*/ 335 w 468"/>
                <a:gd name="T81" fmla="*/ 282 h 415"/>
                <a:gd name="T82" fmla="*/ 335 w 468"/>
                <a:gd name="T83" fmla="*/ 286 h 415"/>
                <a:gd name="T84" fmla="*/ 335 w 468"/>
                <a:gd name="T85" fmla="*/ 289 h 415"/>
                <a:gd name="T86" fmla="*/ 336 w 468"/>
                <a:gd name="T87" fmla="*/ 292 h 415"/>
                <a:gd name="T88" fmla="*/ 336 w 468"/>
                <a:gd name="T89" fmla="*/ 296 h 415"/>
                <a:gd name="T90" fmla="*/ 329 w 468"/>
                <a:gd name="T91" fmla="*/ 302 h 415"/>
                <a:gd name="T92" fmla="*/ 326 w 468"/>
                <a:gd name="T93" fmla="*/ 303 h 415"/>
                <a:gd name="T94" fmla="*/ 118 w 468"/>
                <a:gd name="T95" fmla="*/ 302 h 415"/>
                <a:gd name="T96" fmla="*/ 118 w 468"/>
                <a:gd name="T97" fmla="*/ 278 h 415"/>
                <a:gd name="T98" fmla="*/ 125 w 468"/>
                <a:gd name="T99" fmla="*/ 272 h 415"/>
                <a:gd name="T100" fmla="*/ 126 w 468"/>
                <a:gd name="T101" fmla="*/ 115 h 415"/>
                <a:gd name="T102" fmla="*/ 98 w 468"/>
                <a:gd name="T103" fmla="*/ 115 h 415"/>
                <a:gd name="T104" fmla="*/ 95 w 468"/>
                <a:gd name="T105" fmla="*/ 119 h 415"/>
                <a:gd name="T106" fmla="*/ 18 w 468"/>
                <a:gd name="T107" fmla="*/ 119 h 415"/>
                <a:gd name="T108" fmla="*/ 11 w 468"/>
                <a:gd name="T109" fmla="*/ 119 h 415"/>
                <a:gd name="T110" fmla="*/ 0 w 468"/>
                <a:gd name="T111" fmla="*/ 116 h 4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8"/>
                <a:gd name="T169" fmla="*/ 0 h 415"/>
                <a:gd name="T170" fmla="*/ 468 w 468"/>
                <a:gd name="T171" fmla="*/ 415 h 41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8" h="415">
                  <a:moveTo>
                    <a:pt x="0" y="159"/>
                  </a:moveTo>
                  <a:lnTo>
                    <a:pt x="21" y="131"/>
                  </a:lnTo>
                  <a:lnTo>
                    <a:pt x="23" y="126"/>
                  </a:lnTo>
                  <a:lnTo>
                    <a:pt x="32" y="111"/>
                  </a:lnTo>
                  <a:lnTo>
                    <a:pt x="48" y="95"/>
                  </a:lnTo>
                  <a:lnTo>
                    <a:pt x="62" y="72"/>
                  </a:lnTo>
                  <a:lnTo>
                    <a:pt x="81" y="50"/>
                  </a:lnTo>
                  <a:lnTo>
                    <a:pt x="96" y="30"/>
                  </a:lnTo>
                  <a:lnTo>
                    <a:pt x="101" y="0"/>
                  </a:lnTo>
                  <a:lnTo>
                    <a:pt x="156" y="35"/>
                  </a:lnTo>
                  <a:lnTo>
                    <a:pt x="170" y="50"/>
                  </a:lnTo>
                  <a:lnTo>
                    <a:pt x="180" y="60"/>
                  </a:lnTo>
                  <a:lnTo>
                    <a:pt x="213" y="83"/>
                  </a:lnTo>
                  <a:lnTo>
                    <a:pt x="246" y="111"/>
                  </a:lnTo>
                  <a:lnTo>
                    <a:pt x="294" y="146"/>
                  </a:lnTo>
                  <a:lnTo>
                    <a:pt x="305" y="155"/>
                  </a:lnTo>
                  <a:lnTo>
                    <a:pt x="315" y="168"/>
                  </a:lnTo>
                  <a:lnTo>
                    <a:pt x="327" y="173"/>
                  </a:lnTo>
                  <a:lnTo>
                    <a:pt x="332" y="179"/>
                  </a:lnTo>
                  <a:lnTo>
                    <a:pt x="378" y="215"/>
                  </a:lnTo>
                  <a:lnTo>
                    <a:pt x="465" y="282"/>
                  </a:lnTo>
                  <a:lnTo>
                    <a:pt x="467" y="300"/>
                  </a:lnTo>
                  <a:lnTo>
                    <a:pt x="464" y="305"/>
                  </a:lnTo>
                  <a:lnTo>
                    <a:pt x="462" y="309"/>
                  </a:lnTo>
                  <a:lnTo>
                    <a:pt x="458" y="312"/>
                  </a:lnTo>
                  <a:lnTo>
                    <a:pt x="456" y="317"/>
                  </a:lnTo>
                  <a:lnTo>
                    <a:pt x="456" y="323"/>
                  </a:lnTo>
                  <a:lnTo>
                    <a:pt x="456" y="327"/>
                  </a:lnTo>
                  <a:lnTo>
                    <a:pt x="456" y="332"/>
                  </a:lnTo>
                  <a:lnTo>
                    <a:pt x="455" y="338"/>
                  </a:lnTo>
                  <a:lnTo>
                    <a:pt x="452" y="342"/>
                  </a:lnTo>
                  <a:lnTo>
                    <a:pt x="447" y="344"/>
                  </a:lnTo>
                  <a:lnTo>
                    <a:pt x="443" y="347"/>
                  </a:lnTo>
                  <a:lnTo>
                    <a:pt x="441" y="351"/>
                  </a:lnTo>
                  <a:lnTo>
                    <a:pt x="437" y="356"/>
                  </a:lnTo>
                  <a:lnTo>
                    <a:pt x="432" y="363"/>
                  </a:lnTo>
                  <a:lnTo>
                    <a:pt x="432" y="368"/>
                  </a:lnTo>
                  <a:lnTo>
                    <a:pt x="432" y="372"/>
                  </a:lnTo>
                  <a:lnTo>
                    <a:pt x="432" y="377"/>
                  </a:lnTo>
                  <a:lnTo>
                    <a:pt x="432" y="381"/>
                  </a:lnTo>
                  <a:lnTo>
                    <a:pt x="432" y="386"/>
                  </a:lnTo>
                  <a:lnTo>
                    <a:pt x="432" y="390"/>
                  </a:lnTo>
                  <a:lnTo>
                    <a:pt x="432" y="395"/>
                  </a:lnTo>
                  <a:lnTo>
                    <a:pt x="434" y="399"/>
                  </a:lnTo>
                  <a:lnTo>
                    <a:pt x="434" y="404"/>
                  </a:lnTo>
                  <a:lnTo>
                    <a:pt x="425" y="413"/>
                  </a:lnTo>
                  <a:lnTo>
                    <a:pt x="420" y="414"/>
                  </a:lnTo>
                  <a:lnTo>
                    <a:pt x="152" y="413"/>
                  </a:lnTo>
                  <a:lnTo>
                    <a:pt x="152" y="380"/>
                  </a:lnTo>
                  <a:lnTo>
                    <a:pt x="161" y="372"/>
                  </a:lnTo>
                  <a:lnTo>
                    <a:pt x="162" y="158"/>
                  </a:lnTo>
                  <a:lnTo>
                    <a:pt x="126" y="158"/>
                  </a:lnTo>
                  <a:lnTo>
                    <a:pt x="123" y="162"/>
                  </a:lnTo>
                  <a:lnTo>
                    <a:pt x="23" y="162"/>
                  </a:lnTo>
                  <a:lnTo>
                    <a:pt x="15" y="162"/>
                  </a:lnTo>
                  <a:lnTo>
                    <a:pt x="0" y="159"/>
                  </a:lnTo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8BF0866D-683D-481E-83BC-4D2BDFC69419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4371927" y="774402"/>
              <a:ext cx="495044" cy="907451"/>
            </a:xfrm>
            <a:custGeom>
              <a:avLst/>
              <a:gdLst>
                <a:gd name="T0" fmla="*/ 271 w 355"/>
                <a:gd name="T1" fmla="*/ 11 h 670"/>
                <a:gd name="T2" fmla="*/ 265 w 355"/>
                <a:gd name="T3" fmla="*/ 24 h 670"/>
                <a:gd name="T4" fmla="*/ 259 w 355"/>
                <a:gd name="T5" fmla="*/ 38 h 670"/>
                <a:gd name="T6" fmla="*/ 253 w 355"/>
                <a:gd name="T7" fmla="*/ 50 h 670"/>
                <a:gd name="T8" fmla="*/ 242 w 355"/>
                <a:gd name="T9" fmla="*/ 85 h 670"/>
                <a:gd name="T10" fmla="*/ 235 w 355"/>
                <a:gd name="T11" fmla="*/ 97 h 670"/>
                <a:gd name="T12" fmla="*/ 227 w 355"/>
                <a:gd name="T13" fmla="*/ 109 h 670"/>
                <a:gd name="T14" fmla="*/ 218 w 355"/>
                <a:gd name="T15" fmla="*/ 122 h 670"/>
                <a:gd name="T16" fmla="*/ 212 w 355"/>
                <a:gd name="T17" fmla="*/ 209 h 670"/>
                <a:gd name="T18" fmla="*/ 209 w 355"/>
                <a:gd name="T19" fmla="*/ 222 h 670"/>
                <a:gd name="T20" fmla="*/ 200 w 355"/>
                <a:gd name="T21" fmla="*/ 234 h 670"/>
                <a:gd name="T22" fmla="*/ 188 w 355"/>
                <a:gd name="T23" fmla="*/ 245 h 670"/>
                <a:gd name="T24" fmla="*/ 181 w 355"/>
                <a:gd name="T25" fmla="*/ 258 h 670"/>
                <a:gd name="T26" fmla="*/ 169 w 355"/>
                <a:gd name="T27" fmla="*/ 272 h 670"/>
                <a:gd name="T28" fmla="*/ 157 w 355"/>
                <a:gd name="T29" fmla="*/ 283 h 670"/>
                <a:gd name="T30" fmla="*/ 144 w 355"/>
                <a:gd name="T31" fmla="*/ 374 h 670"/>
                <a:gd name="T32" fmla="*/ 170 w 355"/>
                <a:gd name="T33" fmla="*/ 391 h 670"/>
                <a:gd name="T34" fmla="*/ 167 w 355"/>
                <a:gd name="T35" fmla="*/ 411 h 670"/>
                <a:gd name="T36" fmla="*/ 142 w 355"/>
                <a:gd name="T37" fmla="*/ 429 h 670"/>
                <a:gd name="T38" fmla="*/ 117 w 355"/>
                <a:gd name="T39" fmla="*/ 439 h 670"/>
                <a:gd name="T40" fmla="*/ 95 w 355"/>
                <a:gd name="T41" fmla="*/ 461 h 670"/>
                <a:gd name="T42" fmla="*/ 79 w 355"/>
                <a:gd name="T43" fmla="*/ 483 h 670"/>
                <a:gd name="T44" fmla="*/ 10 w 355"/>
                <a:gd name="T45" fmla="*/ 467 h 670"/>
                <a:gd name="T46" fmla="*/ 19 w 355"/>
                <a:gd name="T47" fmla="*/ 451 h 670"/>
                <a:gd name="T48" fmla="*/ 30 w 355"/>
                <a:gd name="T49" fmla="*/ 439 h 670"/>
                <a:gd name="T50" fmla="*/ 37 w 355"/>
                <a:gd name="T51" fmla="*/ 426 h 670"/>
                <a:gd name="T52" fmla="*/ 45 w 355"/>
                <a:gd name="T53" fmla="*/ 412 h 670"/>
                <a:gd name="T54" fmla="*/ 52 w 355"/>
                <a:gd name="T55" fmla="*/ 400 h 670"/>
                <a:gd name="T56" fmla="*/ 66 w 355"/>
                <a:gd name="T57" fmla="*/ 391 h 670"/>
                <a:gd name="T58" fmla="*/ 62 w 355"/>
                <a:gd name="T59" fmla="*/ 381 h 670"/>
                <a:gd name="T60" fmla="*/ 61 w 355"/>
                <a:gd name="T61" fmla="*/ 365 h 670"/>
                <a:gd name="T62" fmla="*/ 55 w 355"/>
                <a:gd name="T63" fmla="*/ 351 h 670"/>
                <a:gd name="T64" fmla="*/ 52 w 355"/>
                <a:gd name="T65" fmla="*/ 338 h 670"/>
                <a:gd name="T66" fmla="*/ 49 w 355"/>
                <a:gd name="T67" fmla="*/ 325 h 670"/>
                <a:gd name="T68" fmla="*/ 47 w 355"/>
                <a:gd name="T69" fmla="*/ 312 h 670"/>
                <a:gd name="T70" fmla="*/ 41 w 355"/>
                <a:gd name="T71" fmla="*/ 299 h 670"/>
                <a:gd name="T72" fmla="*/ 35 w 355"/>
                <a:gd name="T73" fmla="*/ 282 h 670"/>
                <a:gd name="T74" fmla="*/ 37 w 355"/>
                <a:gd name="T75" fmla="*/ 271 h 670"/>
                <a:gd name="T76" fmla="*/ 41 w 355"/>
                <a:gd name="T77" fmla="*/ 257 h 670"/>
                <a:gd name="T78" fmla="*/ 45 w 355"/>
                <a:gd name="T79" fmla="*/ 244 h 670"/>
                <a:gd name="T80" fmla="*/ 47 w 355"/>
                <a:gd name="T81" fmla="*/ 231 h 670"/>
                <a:gd name="T82" fmla="*/ 54 w 355"/>
                <a:gd name="T83" fmla="*/ 218 h 670"/>
                <a:gd name="T84" fmla="*/ 55 w 355"/>
                <a:gd name="T85" fmla="*/ 205 h 670"/>
                <a:gd name="T86" fmla="*/ 47 w 355"/>
                <a:gd name="T87" fmla="*/ 195 h 670"/>
                <a:gd name="T88" fmla="*/ 40 w 355"/>
                <a:gd name="T89" fmla="*/ 182 h 670"/>
                <a:gd name="T90" fmla="*/ 44 w 355"/>
                <a:gd name="T91" fmla="*/ 168 h 670"/>
                <a:gd name="T92" fmla="*/ 42 w 355"/>
                <a:gd name="T93" fmla="*/ 155 h 670"/>
                <a:gd name="T94" fmla="*/ 44 w 355"/>
                <a:gd name="T95" fmla="*/ 139 h 670"/>
                <a:gd name="T96" fmla="*/ 51 w 355"/>
                <a:gd name="T97" fmla="*/ 127 h 670"/>
                <a:gd name="T98" fmla="*/ 54 w 355"/>
                <a:gd name="T99" fmla="*/ 78 h 670"/>
                <a:gd name="T100" fmla="*/ 61 w 355"/>
                <a:gd name="T101" fmla="*/ 26 h 6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5"/>
                <a:gd name="T154" fmla="*/ 0 h 670"/>
                <a:gd name="T155" fmla="*/ 355 w 355"/>
                <a:gd name="T156" fmla="*/ 670 h 67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5" h="670">
                  <a:moveTo>
                    <a:pt x="84" y="0"/>
                  </a:moveTo>
                  <a:lnTo>
                    <a:pt x="354" y="0"/>
                  </a:lnTo>
                  <a:lnTo>
                    <a:pt x="354" y="11"/>
                  </a:lnTo>
                  <a:lnTo>
                    <a:pt x="351" y="15"/>
                  </a:lnTo>
                  <a:lnTo>
                    <a:pt x="349" y="20"/>
                  </a:lnTo>
                  <a:lnTo>
                    <a:pt x="346" y="24"/>
                  </a:lnTo>
                  <a:lnTo>
                    <a:pt x="343" y="29"/>
                  </a:lnTo>
                  <a:lnTo>
                    <a:pt x="342" y="33"/>
                  </a:lnTo>
                  <a:lnTo>
                    <a:pt x="340" y="38"/>
                  </a:lnTo>
                  <a:lnTo>
                    <a:pt x="339" y="42"/>
                  </a:lnTo>
                  <a:lnTo>
                    <a:pt x="337" y="47"/>
                  </a:lnTo>
                  <a:lnTo>
                    <a:pt x="336" y="51"/>
                  </a:lnTo>
                  <a:lnTo>
                    <a:pt x="333" y="56"/>
                  </a:lnTo>
                  <a:lnTo>
                    <a:pt x="331" y="60"/>
                  </a:lnTo>
                  <a:lnTo>
                    <a:pt x="331" y="65"/>
                  </a:lnTo>
                  <a:lnTo>
                    <a:pt x="328" y="69"/>
                  </a:lnTo>
                  <a:lnTo>
                    <a:pt x="325" y="104"/>
                  </a:lnTo>
                  <a:lnTo>
                    <a:pt x="321" y="107"/>
                  </a:lnTo>
                  <a:lnTo>
                    <a:pt x="316" y="111"/>
                  </a:lnTo>
                  <a:lnTo>
                    <a:pt x="313" y="116"/>
                  </a:lnTo>
                  <a:lnTo>
                    <a:pt x="312" y="120"/>
                  </a:lnTo>
                  <a:lnTo>
                    <a:pt x="309" y="125"/>
                  </a:lnTo>
                  <a:lnTo>
                    <a:pt x="307" y="129"/>
                  </a:lnTo>
                  <a:lnTo>
                    <a:pt x="304" y="134"/>
                  </a:lnTo>
                  <a:lnTo>
                    <a:pt x="301" y="138"/>
                  </a:lnTo>
                  <a:lnTo>
                    <a:pt x="300" y="143"/>
                  </a:lnTo>
                  <a:lnTo>
                    <a:pt x="295" y="146"/>
                  </a:lnTo>
                  <a:lnTo>
                    <a:pt x="294" y="150"/>
                  </a:lnTo>
                  <a:lnTo>
                    <a:pt x="291" y="155"/>
                  </a:lnTo>
                  <a:lnTo>
                    <a:pt x="288" y="159"/>
                  </a:lnTo>
                  <a:lnTo>
                    <a:pt x="285" y="164"/>
                  </a:lnTo>
                  <a:lnTo>
                    <a:pt x="282" y="168"/>
                  </a:lnTo>
                  <a:lnTo>
                    <a:pt x="280" y="173"/>
                  </a:lnTo>
                  <a:lnTo>
                    <a:pt x="282" y="266"/>
                  </a:lnTo>
                  <a:lnTo>
                    <a:pt x="276" y="282"/>
                  </a:lnTo>
                  <a:lnTo>
                    <a:pt x="274" y="287"/>
                  </a:lnTo>
                  <a:lnTo>
                    <a:pt x="273" y="291"/>
                  </a:lnTo>
                  <a:lnTo>
                    <a:pt x="273" y="296"/>
                  </a:lnTo>
                  <a:lnTo>
                    <a:pt x="273" y="300"/>
                  </a:lnTo>
                  <a:lnTo>
                    <a:pt x="271" y="305"/>
                  </a:lnTo>
                  <a:lnTo>
                    <a:pt x="267" y="308"/>
                  </a:lnTo>
                  <a:lnTo>
                    <a:pt x="265" y="312"/>
                  </a:lnTo>
                  <a:lnTo>
                    <a:pt x="261" y="317"/>
                  </a:lnTo>
                  <a:lnTo>
                    <a:pt x="258" y="321"/>
                  </a:lnTo>
                  <a:lnTo>
                    <a:pt x="255" y="326"/>
                  </a:lnTo>
                  <a:lnTo>
                    <a:pt x="250" y="329"/>
                  </a:lnTo>
                  <a:lnTo>
                    <a:pt x="246" y="332"/>
                  </a:lnTo>
                  <a:lnTo>
                    <a:pt x="243" y="336"/>
                  </a:lnTo>
                  <a:lnTo>
                    <a:pt x="241" y="341"/>
                  </a:lnTo>
                  <a:lnTo>
                    <a:pt x="238" y="345"/>
                  </a:lnTo>
                  <a:lnTo>
                    <a:pt x="237" y="350"/>
                  </a:lnTo>
                  <a:lnTo>
                    <a:pt x="234" y="354"/>
                  </a:lnTo>
                  <a:lnTo>
                    <a:pt x="232" y="359"/>
                  </a:lnTo>
                  <a:lnTo>
                    <a:pt x="228" y="360"/>
                  </a:lnTo>
                  <a:lnTo>
                    <a:pt x="223" y="371"/>
                  </a:lnTo>
                  <a:lnTo>
                    <a:pt x="219" y="374"/>
                  </a:lnTo>
                  <a:lnTo>
                    <a:pt x="214" y="377"/>
                  </a:lnTo>
                  <a:lnTo>
                    <a:pt x="210" y="380"/>
                  </a:lnTo>
                  <a:lnTo>
                    <a:pt x="207" y="384"/>
                  </a:lnTo>
                  <a:lnTo>
                    <a:pt x="204" y="389"/>
                  </a:lnTo>
                  <a:lnTo>
                    <a:pt x="199" y="392"/>
                  </a:lnTo>
                  <a:lnTo>
                    <a:pt x="195" y="395"/>
                  </a:lnTo>
                  <a:lnTo>
                    <a:pt x="192" y="399"/>
                  </a:lnTo>
                  <a:lnTo>
                    <a:pt x="187" y="513"/>
                  </a:lnTo>
                  <a:lnTo>
                    <a:pt x="198" y="518"/>
                  </a:lnTo>
                  <a:lnTo>
                    <a:pt x="207" y="524"/>
                  </a:lnTo>
                  <a:lnTo>
                    <a:pt x="213" y="531"/>
                  </a:lnTo>
                  <a:lnTo>
                    <a:pt x="220" y="536"/>
                  </a:lnTo>
                  <a:lnTo>
                    <a:pt x="232" y="540"/>
                  </a:lnTo>
                  <a:lnTo>
                    <a:pt x="229" y="548"/>
                  </a:lnTo>
                  <a:lnTo>
                    <a:pt x="220" y="555"/>
                  </a:lnTo>
                  <a:lnTo>
                    <a:pt x="216" y="563"/>
                  </a:lnTo>
                  <a:lnTo>
                    <a:pt x="213" y="573"/>
                  </a:lnTo>
                  <a:lnTo>
                    <a:pt x="205" y="576"/>
                  </a:lnTo>
                  <a:lnTo>
                    <a:pt x="204" y="587"/>
                  </a:lnTo>
                  <a:lnTo>
                    <a:pt x="184" y="588"/>
                  </a:lnTo>
                  <a:lnTo>
                    <a:pt x="178" y="585"/>
                  </a:lnTo>
                  <a:lnTo>
                    <a:pt x="171" y="584"/>
                  </a:lnTo>
                  <a:lnTo>
                    <a:pt x="160" y="588"/>
                  </a:lnTo>
                  <a:lnTo>
                    <a:pt x="151" y="602"/>
                  </a:lnTo>
                  <a:lnTo>
                    <a:pt x="145" y="611"/>
                  </a:lnTo>
                  <a:lnTo>
                    <a:pt x="138" y="617"/>
                  </a:lnTo>
                  <a:lnTo>
                    <a:pt x="129" y="623"/>
                  </a:lnTo>
                  <a:lnTo>
                    <a:pt x="123" y="632"/>
                  </a:lnTo>
                  <a:lnTo>
                    <a:pt x="121" y="639"/>
                  </a:lnTo>
                  <a:lnTo>
                    <a:pt x="117" y="645"/>
                  </a:lnTo>
                  <a:lnTo>
                    <a:pt x="108" y="654"/>
                  </a:lnTo>
                  <a:lnTo>
                    <a:pt x="102" y="663"/>
                  </a:lnTo>
                  <a:lnTo>
                    <a:pt x="97" y="669"/>
                  </a:lnTo>
                  <a:lnTo>
                    <a:pt x="0" y="669"/>
                  </a:lnTo>
                  <a:lnTo>
                    <a:pt x="4" y="654"/>
                  </a:lnTo>
                  <a:lnTo>
                    <a:pt x="13" y="641"/>
                  </a:lnTo>
                  <a:lnTo>
                    <a:pt x="19" y="632"/>
                  </a:lnTo>
                  <a:lnTo>
                    <a:pt x="21" y="627"/>
                  </a:lnTo>
                  <a:lnTo>
                    <a:pt x="22" y="623"/>
                  </a:lnTo>
                  <a:lnTo>
                    <a:pt x="25" y="618"/>
                  </a:lnTo>
                  <a:lnTo>
                    <a:pt x="30" y="615"/>
                  </a:lnTo>
                  <a:lnTo>
                    <a:pt x="33" y="611"/>
                  </a:lnTo>
                  <a:lnTo>
                    <a:pt x="36" y="606"/>
                  </a:lnTo>
                  <a:lnTo>
                    <a:pt x="39" y="602"/>
                  </a:lnTo>
                  <a:lnTo>
                    <a:pt x="42" y="597"/>
                  </a:lnTo>
                  <a:lnTo>
                    <a:pt x="45" y="593"/>
                  </a:lnTo>
                  <a:lnTo>
                    <a:pt x="46" y="588"/>
                  </a:lnTo>
                  <a:lnTo>
                    <a:pt x="48" y="584"/>
                  </a:lnTo>
                  <a:lnTo>
                    <a:pt x="49" y="579"/>
                  </a:lnTo>
                  <a:lnTo>
                    <a:pt x="52" y="575"/>
                  </a:lnTo>
                  <a:lnTo>
                    <a:pt x="55" y="570"/>
                  </a:lnTo>
                  <a:lnTo>
                    <a:pt x="58" y="566"/>
                  </a:lnTo>
                  <a:lnTo>
                    <a:pt x="63" y="563"/>
                  </a:lnTo>
                  <a:lnTo>
                    <a:pt x="64" y="558"/>
                  </a:lnTo>
                  <a:lnTo>
                    <a:pt x="66" y="554"/>
                  </a:lnTo>
                  <a:lnTo>
                    <a:pt x="67" y="549"/>
                  </a:lnTo>
                  <a:lnTo>
                    <a:pt x="72" y="545"/>
                  </a:lnTo>
                  <a:lnTo>
                    <a:pt x="76" y="542"/>
                  </a:lnTo>
                  <a:lnTo>
                    <a:pt x="81" y="539"/>
                  </a:lnTo>
                  <a:lnTo>
                    <a:pt x="85" y="536"/>
                  </a:lnTo>
                  <a:lnTo>
                    <a:pt x="88" y="531"/>
                  </a:lnTo>
                  <a:lnTo>
                    <a:pt x="88" y="527"/>
                  </a:lnTo>
                  <a:lnTo>
                    <a:pt x="85" y="522"/>
                  </a:lnTo>
                  <a:lnTo>
                    <a:pt x="81" y="522"/>
                  </a:lnTo>
                  <a:lnTo>
                    <a:pt x="81" y="513"/>
                  </a:lnTo>
                  <a:lnTo>
                    <a:pt x="79" y="509"/>
                  </a:lnTo>
                  <a:lnTo>
                    <a:pt x="79" y="504"/>
                  </a:lnTo>
                  <a:lnTo>
                    <a:pt x="78" y="500"/>
                  </a:lnTo>
                  <a:lnTo>
                    <a:pt x="78" y="495"/>
                  </a:lnTo>
                  <a:lnTo>
                    <a:pt x="75" y="491"/>
                  </a:lnTo>
                  <a:lnTo>
                    <a:pt x="73" y="486"/>
                  </a:lnTo>
                  <a:lnTo>
                    <a:pt x="72" y="482"/>
                  </a:lnTo>
                  <a:lnTo>
                    <a:pt x="72" y="477"/>
                  </a:lnTo>
                  <a:lnTo>
                    <a:pt x="72" y="473"/>
                  </a:lnTo>
                  <a:lnTo>
                    <a:pt x="70" y="468"/>
                  </a:lnTo>
                  <a:lnTo>
                    <a:pt x="67" y="464"/>
                  </a:lnTo>
                  <a:lnTo>
                    <a:pt x="66" y="459"/>
                  </a:lnTo>
                  <a:lnTo>
                    <a:pt x="66" y="455"/>
                  </a:lnTo>
                  <a:lnTo>
                    <a:pt x="66" y="450"/>
                  </a:lnTo>
                  <a:lnTo>
                    <a:pt x="64" y="446"/>
                  </a:lnTo>
                  <a:lnTo>
                    <a:pt x="64" y="441"/>
                  </a:lnTo>
                  <a:lnTo>
                    <a:pt x="63" y="437"/>
                  </a:lnTo>
                  <a:lnTo>
                    <a:pt x="61" y="432"/>
                  </a:lnTo>
                  <a:lnTo>
                    <a:pt x="60" y="428"/>
                  </a:lnTo>
                  <a:lnTo>
                    <a:pt x="60" y="423"/>
                  </a:lnTo>
                  <a:lnTo>
                    <a:pt x="58" y="419"/>
                  </a:lnTo>
                  <a:lnTo>
                    <a:pt x="57" y="414"/>
                  </a:lnTo>
                  <a:lnTo>
                    <a:pt x="54" y="410"/>
                  </a:lnTo>
                  <a:lnTo>
                    <a:pt x="49" y="404"/>
                  </a:lnTo>
                  <a:lnTo>
                    <a:pt x="48" y="395"/>
                  </a:lnTo>
                  <a:lnTo>
                    <a:pt x="40" y="387"/>
                  </a:lnTo>
                  <a:lnTo>
                    <a:pt x="45" y="386"/>
                  </a:lnTo>
                  <a:lnTo>
                    <a:pt x="49" y="384"/>
                  </a:lnTo>
                  <a:lnTo>
                    <a:pt x="51" y="380"/>
                  </a:lnTo>
                  <a:lnTo>
                    <a:pt x="48" y="375"/>
                  </a:lnTo>
                  <a:lnTo>
                    <a:pt x="48" y="371"/>
                  </a:lnTo>
                  <a:lnTo>
                    <a:pt x="48" y="366"/>
                  </a:lnTo>
                  <a:lnTo>
                    <a:pt x="49" y="362"/>
                  </a:lnTo>
                  <a:lnTo>
                    <a:pt x="51" y="357"/>
                  </a:lnTo>
                  <a:lnTo>
                    <a:pt x="54" y="353"/>
                  </a:lnTo>
                  <a:lnTo>
                    <a:pt x="57" y="348"/>
                  </a:lnTo>
                  <a:lnTo>
                    <a:pt x="58" y="344"/>
                  </a:lnTo>
                  <a:lnTo>
                    <a:pt x="58" y="339"/>
                  </a:lnTo>
                  <a:lnTo>
                    <a:pt x="58" y="335"/>
                  </a:lnTo>
                  <a:lnTo>
                    <a:pt x="61" y="330"/>
                  </a:lnTo>
                  <a:lnTo>
                    <a:pt x="61" y="326"/>
                  </a:lnTo>
                  <a:lnTo>
                    <a:pt x="61" y="321"/>
                  </a:lnTo>
                  <a:lnTo>
                    <a:pt x="60" y="317"/>
                  </a:lnTo>
                  <a:lnTo>
                    <a:pt x="60" y="312"/>
                  </a:lnTo>
                  <a:lnTo>
                    <a:pt x="61" y="308"/>
                  </a:lnTo>
                  <a:lnTo>
                    <a:pt x="66" y="303"/>
                  </a:lnTo>
                  <a:lnTo>
                    <a:pt x="69" y="299"/>
                  </a:lnTo>
                  <a:lnTo>
                    <a:pt x="70" y="294"/>
                  </a:lnTo>
                  <a:lnTo>
                    <a:pt x="70" y="290"/>
                  </a:lnTo>
                  <a:lnTo>
                    <a:pt x="72" y="285"/>
                  </a:lnTo>
                  <a:lnTo>
                    <a:pt x="72" y="281"/>
                  </a:lnTo>
                  <a:lnTo>
                    <a:pt x="70" y="276"/>
                  </a:lnTo>
                  <a:lnTo>
                    <a:pt x="70" y="272"/>
                  </a:lnTo>
                  <a:lnTo>
                    <a:pt x="66" y="270"/>
                  </a:lnTo>
                  <a:lnTo>
                    <a:pt x="61" y="267"/>
                  </a:lnTo>
                  <a:lnTo>
                    <a:pt x="57" y="263"/>
                  </a:lnTo>
                  <a:lnTo>
                    <a:pt x="54" y="258"/>
                  </a:lnTo>
                  <a:lnTo>
                    <a:pt x="52" y="254"/>
                  </a:lnTo>
                  <a:lnTo>
                    <a:pt x="51" y="249"/>
                  </a:lnTo>
                  <a:lnTo>
                    <a:pt x="54" y="245"/>
                  </a:lnTo>
                  <a:lnTo>
                    <a:pt x="57" y="240"/>
                  </a:lnTo>
                  <a:lnTo>
                    <a:pt x="57" y="236"/>
                  </a:lnTo>
                  <a:lnTo>
                    <a:pt x="57" y="231"/>
                  </a:lnTo>
                  <a:lnTo>
                    <a:pt x="57" y="227"/>
                  </a:lnTo>
                  <a:lnTo>
                    <a:pt x="57" y="222"/>
                  </a:lnTo>
                  <a:lnTo>
                    <a:pt x="57" y="218"/>
                  </a:lnTo>
                  <a:lnTo>
                    <a:pt x="55" y="213"/>
                  </a:lnTo>
                  <a:lnTo>
                    <a:pt x="55" y="209"/>
                  </a:lnTo>
                  <a:lnTo>
                    <a:pt x="60" y="200"/>
                  </a:lnTo>
                  <a:lnTo>
                    <a:pt x="60" y="195"/>
                  </a:lnTo>
                  <a:lnTo>
                    <a:pt x="57" y="191"/>
                  </a:lnTo>
                  <a:lnTo>
                    <a:pt x="57" y="186"/>
                  </a:lnTo>
                  <a:lnTo>
                    <a:pt x="61" y="183"/>
                  </a:lnTo>
                  <a:lnTo>
                    <a:pt x="64" y="179"/>
                  </a:lnTo>
                  <a:lnTo>
                    <a:pt x="66" y="174"/>
                  </a:lnTo>
                  <a:lnTo>
                    <a:pt x="66" y="170"/>
                  </a:lnTo>
                  <a:lnTo>
                    <a:pt x="66" y="116"/>
                  </a:lnTo>
                  <a:lnTo>
                    <a:pt x="69" y="111"/>
                  </a:lnTo>
                  <a:lnTo>
                    <a:pt x="70" y="107"/>
                  </a:lnTo>
                  <a:lnTo>
                    <a:pt x="73" y="48"/>
                  </a:lnTo>
                  <a:lnTo>
                    <a:pt x="76" y="44"/>
                  </a:lnTo>
                  <a:lnTo>
                    <a:pt x="79" y="39"/>
                  </a:lnTo>
                  <a:lnTo>
                    <a:pt x="79" y="35"/>
                  </a:lnTo>
                  <a:lnTo>
                    <a:pt x="84" y="0"/>
                  </a:lnTo>
                </a:path>
              </a:pathLst>
            </a:custGeom>
            <a:solidFill>
              <a:srgbClr val="2C61AC"/>
            </a:solidFill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39396044-60BD-46EA-85BB-94CD8ECC77BC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992711" y="991746"/>
              <a:ext cx="501391" cy="780534"/>
            </a:xfrm>
            <a:custGeom>
              <a:avLst/>
              <a:gdLst>
                <a:gd name="T0" fmla="*/ 173 w 359"/>
                <a:gd name="T1" fmla="*/ 420 h 575"/>
                <a:gd name="T2" fmla="*/ 208 w 359"/>
                <a:gd name="T3" fmla="*/ 373 h 575"/>
                <a:gd name="T4" fmla="*/ 217 w 359"/>
                <a:gd name="T5" fmla="*/ 353 h 575"/>
                <a:gd name="T6" fmla="*/ 227 w 359"/>
                <a:gd name="T7" fmla="*/ 337 h 575"/>
                <a:gd name="T8" fmla="*/ 243 w 359"/>
                <a:gd name="T9" fmla="*/ 321 h 575"/>
                <a:gd name="T10" fmla="*/ 252 w 359"/>
                <a:gd name="T11" fmla="*/ 302 h 575"/>
                <a:gd name="T12" fmla="*/ 262 w 359"/>
                <a:gd name="T13" fmla="*/ 284 h 575"/>
                <a:gd name="T14" fmla="*/ 277 w 359"/>
                <a:gd name="T15" fmla="*/ 272 h 575"/>
                <a:gd name="T16" fmla="*/ 273 w 359"/>
                <a:gd name="T17" fmla="*/ 258 h 575"/>
                <a:gd name="T18" fmla="*/ 268 w 359"/>
                <a:gd name="T19" fmla="*/ 240 h 575"/>
                <a:gd name="T20" fmla="*/ 262 w 359"/>
                <a:gd name="T21" fmla="*/ 216 h 575"/>
                <a:gd name="T22" fmla="*/ 257 w 359"/>
                <a:gd name="T23" fmla="*/ 191 h 575"/>
                <a:gd name="T24" fmla="*/ 248 w 359"/>
                <a:gd name="T25" fmla="*/ 175 h 575"/>
                <a:gd name="T26" fmla="*/ 243 w 359"/>
                <a:gd name="T27" fmla="*/ 167 h 575"/>
                <a:gd name="T28" fmla="*/ 248 w 359"/>
                <a:gd name="T29" fmla="*/ 156 h 575"/>
                <a:gd name="T30" fmla="*/ 254 w 359"/>
                <a:gd name="T31" fmla="*/ 139 h 575"/>
                <a:gd name="T32" fmla="*/ 255 w 359"/>
                <a:gd name="T33" fmla="*/ 129 h 575"/>
                <a:gd name="T34" fmla="*/ 257 w 359"/>
                <a:gd name="T35" fmla="*/ 115 h 575"/>
                <a:gd name="T36" fmla="*/ 262 w 359"/>
                <a:gd name="T37" fmla="*/ 104 h 575"/>
                <a:gd name="T38" fmla="*/ 264 w 359"/>
                <a:gd name="T39" fmla="*/ 86 h 575"/>
                <a:gd name="T40" fmla="*/ 254 w 359"/>
                <a:gd name="T41" fmla="*/ 75 h 575"/>
                <a:gd name="T42" fmla="*/ 250 w 359"/>
                <a:gd name="T43" fmla="*/ 62 h 575"/>
                <a:gd name="T44" fmla="*/ 253 w 359"/>
                <a:gd name="T45" fmla="*/ 33 h 575"/>
                <a:gd name="T46" fmla="*/ 241 w 359"/>
                <a:gd name="T47" fmla="*/ 15 h 575"/>
                <a:gd name="T48" fmla="*/ 155 w 359"/>
                <a:gd name="T49" fmla="*/ 14 h 575"/>
                <a:gd name="T50" fmla="*/ 138 w 359"/>
                <a:gd name="T51" fmla="*/ 9 h 575"/>
                <a:gd name="T52" fmla="*/ 120 w 359"/>
                <a:gd name="T53" fmla="*/ 3 h 575"/>
                <a:gd name="T54" fmla="*/ 95 w 359"/>
                <a:gd name="T55" fmla="*/ 4 h 575"/>
                <a:gd name="T56" fmla="*/ 85 w 359"/>
                <a:gd name="T57" fmla="*/ 0 h 575"/>
                <a:gd name="T58" fmla="*/ 71 w 359"/>
                <a:gd name="T59" fmla="*/ 4 h 575"/>
                <a:gd name="T60" fmla="*/ 48 w 359"/>
                <a:gd name="T61" fmla="*/ 31 h 575"/>
                <a:gd name="T62" fmla="*/ 34 w 359"/>
                <a:gd name="T63" fmla="*/ 33 h 575"/>
                <a:gd name="T64" fmla="*/ 16 w 359"/>
                <a:gd name="T65" fmla="*/ 39 h 575"/>
                <a:gd name="T66" fmla="*/ 16 w 359"/>
                <a:gd name="T67" fmla="*/ 58 h 575"/>
                <a:gd name="T68" fmla="*/ 10 w 359"/>
                <a:gd name="T69" fmla="*/ 75 h 575"/>
                <a:gd name="T70" fmla="*/ 0 w 359"/>
                <a:gd name="T71" fmla="*/ 97 h 575"/>
                <a:gd name="T72" fmla="*/ 9 w 359"/>
                <a:gd name="T73" fmla="*/ 187 h 575"/>
                <a:gd name="T74" fmla="*/ 18 w 359"/>
                <a:gd name="T75" fmla="*/ 194 h 575"/>
                <a:gd name="T76" fmla="*/ 26 w 359"/>
                <a:gd name="T77" fmla="*/ 205 h 575"/>
                <a:gd name="T78" fmla="*/ 34 w 359"/>
                <a:gd name="T79" fmla="*/ 213 h 575"/>
                <a:gd name="T80" fmla="*/ 48 w 359"/>
                <a:gd name="T81" fmla="*/ 222 h 575"/>
                <a:gd name="T82" fmla="*/ 58 w 359"/>
                <a:gd name="T83" fmla="*/ 304 h 575"/>
                <a:gd name="T84" fmla="*/ 53 w 359"/>
                <a:gd name="T85" fmla="*/ 317 h 575"/>
                <a:gd name="T86" fmla="*/ 47 w 359"/>
                <a:gd name="T87" fmla="*/ 330 h 57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9"/>
                <a:gd name="T133" fmla="*/ 0 h 575"/>
                <a:gd name="T134" fmla="*/ 359 w 359"/>
                <a:gd name="T135" fmla="*/ 575 h 57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9" h="575">
                  <a:moveTo>
                    <a:pt x="59" y="574"/>
                  </a:moveTo>
                  <a:lnTo>
                    <a:pt x="223" y="574"/>
                  </a:lnTo>
                  <a:lnTo>
                    <a:pt x="223" y="510"/>
                  </a:lnTo>
                  <a:lnTo>
                    <a:pt x="268" y="510"/>
                  </a:lnTo>
                  <a:lnTo>
                    <a:pt x="271" y="501"/>
                  </a:lnTo>
                  <a:lnTo>
                    <a:pt x="281" y="483"/>
                  </a:lnTo>
                  <a:lnTo>
                    <a:pt x="289" y="472"/>
                  </a:lnTo>
                  <a:lnTo>
                    <a:pt x="293" y="460"/>
                  </a:lnTo>
                  <a:lnTo>
                    <a:pt x="302" y="451"/>
                  </a:lnTo>
                  <a:lnTo>
                    <a:pt x="313" y="438"/>
                  </a:lnTo>
                  <a:lnTo>
                    <a:pt x="319" y="423"/>
                  </a:lnTo>
                  <a:lnTo>
                    <a:pt x="325" y="412"/>
                  </a:lnTo>
                  <a:lnTo>
                    <a:pt x="334" y="402"/>
                  </a:lnTo>
                  <a:lnTo>
                    <a:pt x="338" y="388"/>
                  </a:lnTo>
                  <a:lnTo>
                    <a:pt x="347" y="382"/>
                  </a:lnTo>
                  <a:lnTo>
                    <a:pt x="358" y="372"/>
                  </a:lnTo>
                  <a:lnTo>
                    <a:pt x="356" y="364"/>
                  </a:lnTo>
                  <a:lnTo>
                    <a:pt x="352" y="352"/>
                  </a:lnTo>
                  <a:lnTo>
                    <a:pt x="353" y="334"/>
                  </a:lnTo>
                  <a:lnTo>
                    <a:pt x="346" y="327"/>
                  </a:lnTo>
                  <a:lnTo>
                    <a:pt x="343" y="309"/>
                  </a:lnTo>
                  <a:lnTo>
                    <a:pt x="338" y="295"/>
                  </a:lnTo>
                  <a:lnTo>
                    <a:pt x="338" y="286"/>
                  </a:lnTo>
                  <a:lnTo>
                    <a:pt x="332" y="261"/>
                  </a:lnTo>
                  <a:lnTo>
                    <a:pt x="326" y="250"/>
                  </a:lnTo>
                  <a:lnTo>
                    <a:pt x="320" y="240"/>
                  </a:lnTo>
                  <a:lnTo>
                    <a:pt x="314" y="231"/>
                  </a:lnTo>
                  <a:lnTo>
                    <a:pt x="314" y="228"/>
                  </a:lnTo>
                  <a:lnTo>
                    <a:pt x="322" y="222"/>
                  </a:lnTo>
                  <a:lnTo>
                    <a:pt x="320" y="213"/>
                  </a:lnTo>
                  <a:lnTo>
                    <a:pt x="317" y="204"/>
                  </a:lnTo>
                  <a:lnTo>
                    <a:pt x="328" y="190"/>
                  </a:lnTo>
                  <a:lnTo>
                    <a:pt x="329" y="183"/>
                  </a:lnTo>
                  <a:lnTo>
                    <a:pt x="329" y="177"/>
                  </a:lnTo>
                  <a:lnTo>
                    <a:pt x="332" y="171"/>
                  </a:lnTo>
                  <a:lnTo>
                    <a:pt x="332" y="157"/>
                  </a:lnTo>
                  <a:lnTo>
                    <a:pt x="329" y="153"/>
                  </a:lnTo>
                  <a:lnTo>
                    <a:pt x="338" y="142"/>
                  </a:lnTo>
                  <a:lnTo>
                    <a:pt x="341" y="133"/>
                  </a:lnTo>
                  <a:lnTo>
                    <a:pt x="341" y="117"/>
                  </a:lnTo>
                  <a:lnTo>
                    <a:pt x="338" y="109"/>
                  </a:lnTo>
                  <a:lnTo>
                    <a:pt x="328" y="103"/>
                  </a:lnTo>
                  <a:lnTo>
                    <a:pt x="323" y="93"/>
                  </a:lnTo>
                  <a:lnTo>
                    <a:pt x="323" y="84"/>
                  </a:lnTo>
                  <a:lnTo>
                    <a:pt x="326" y="82"/>
                  </a:lnTo>
                  <a:lnTo>
                    <a:pt x="326" y="45"/>
                  </a:lnTo>
                  <a:lnTo>
                    <a:pt x="311" y="34"/>
                  </a:lnTo>
                  <a:lnTo>
                    <a:pt x="311" y="21"/>
                  </a:lnTo>
                  <a:lnTo>
                    <a:pt x="209" y="22"/>
                  </a:lnTo>
                  <a:lnTo>
                    <a:pt x="200" y="19"/>
                  </a:lnTo>
                  <a:lnTo>
                    <a:pt x="190" y="13"/>
                  </a:lnTo>
                  <a:lnTo>
                    <a:pt x="178" y="12"/>
                  </a:lnTo>
                  <a:lnTo>
                    <a:pt x="164" y="10"/>
                  </a:lnTo>
                  <a:lnTo>
                    <a:pt x="154" y="4"/>
                  </a:lnTo>
                  <a:lnTo>
                    <a:pt x="132" y="4"/>
                  </a:lnTo>
                  <a:lnTo>
                    <a:pt x="123" y="6"/>
                  </a:lnTo>
                  <a:lnTo>
                    <a:pt x="117" y="1"/>
                  </a:lnTo>
                  <a:lnTo>
                    <a:pt x="110" y="0"/>
                  </a:lnTo>
                  <a:lnTo>
                    <a:pt x="98" y="6"/>
                  </a:lnTo>
                  <a:lnTo>
                    <a:pt x="92" y="6"/>
                  </a:lnTo>
                  <a:lnTo>
                    <a:pt x="63" y="4"/>
                  </a:lnTo>
                  <a:lnTo>
                    <a:pt x="63" y="42"/>
                  </a:lnTo>
                  <a:lnTo>
                    <a:pt x="50" y="43"/>
                  </a:lnTo>
                  <a:lnTo>
                    <a:pt x="44" y="46"/>
                  </a:lnTo>
                  <a:lnTo>
                    <a:pt x="33" y="52"/>
                  </a:lnTo>
                  <a:lnTo>
                    <a:pt x="21" y="54"/>
                  </a:lnTo>
                  <a:lnTo>
                    <a:pt x="23" y="66"/>
                  </a:lnTo>
                  <a:lnTo>
                    <a:pt x="20" y="79"/>
                  </a:lnTo>
                  <a:lnTo>
                    <a:pt x="17" y="88"/>
                  </a:lnTo>
                  <a:lnTo>
                    <a:pt x="12" y="103"/>
                  </a:lnTo>
                  <a:lnTo>
                    <a:pt x="9" y="115"/>
                  </a:lnTo>
                  <a:lnTo>
                    <a:pt x="0" y="132"/>
                  </a:lnTo>
                  <a:lnTo>
                    <a:pt x="0" y="253"/>
                  </a:lnTo>
                  <a:lnTo>
                    <a:pt x="11" y="256"/>
                  </a:lnTo>
                  <a:lnTo>
                    <a:pt x="17" y="259"/>
                  </a:lnTo>
                  <a:lnTo>
                    <a:pt x="23" y="265"/>
                  </a:lnTo>
                  <a:lnTo>
                    <a:pt x="27" y="274"/>
                  </a:lnTo>
                  <a:lnTo>
                    <a:pt x="33" y="280"/>
                  </a:lnTo>
                  <a:lnTo>
                    <a:pt x="41" y="286"/>
                  </a:lnTo>
                  <a:lnTo>
                    <a:pt x="44" y="291"/>
                  </a:lnTo>
                  <a:lnTo>
                    <a:pt x="51" y="294"/>
                  </a:lnTo>
                  <a:lnTo>
                    <a:pt x="62" y="303"/>
                  </a:lnTo>
                  <a:lnTo>
                    <a:pt x="74" y="312"/>
                  </a:lnTo>
                  <a:lnTo>
                    <a:pt x="75" y="415"/>
                  </a:lnTo>
                  <a:lnTo>
                    <a:pt x="71" y="421"/>
                  </a:lnTo>
                  <a:lnTo>
                    <a:pt x="68" y="432"/>
                  </a:lnTo>
                  <a:lnTo>
                    <a:pt x="68" y="444"/>
                  </a:lnTo>
                  <a:lnTo>
                    <a:pt x="60" y="451"/>
                  </a:lnTo>
                  <a:lnTo>
                    <a:pt x="59" y="574"/>
                  </a:lnTo>
                </a:path>
              </a:pathLst>
            </a:custGeom>
            <a:solidFill>
              <a:srgbClr val="2C61AC"/>
            </a:solidFill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C84AEE26-0C78-46E0-BD41-2BF1634738DB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3710282" y="1772281"/>
              <a:ext cx="595005" cy="609198"/>
            </a:xfrm>
            <a:custGeom>
              <a:avLst/>
              <a:gdLst>
                <a:gd name="T0" fmla="*/ 323 w 426"/>
                <a:gd name="T1" fmla="*/ 328 h 449"/>
                <a:gd name="T2" fmla="*/ 313 w 426"/>
                <a:gd name="T3" fmla="*/ 326 h 449"/>
                <a:gd name="T4" fmla="*/ 301 w 426"/>
                <a:gd name="T5" fmla="*/ 318 h 449"/>
                <a:gd name="T6" fmla="*/ 290 w 426"/>
                <a:gd name="T7" fmla="*/ 316 h 449"/>
                <a:gd name="T8" fmla="*/ 279 w 426"/>
                <a:gd name="T9" fmla="*/ 310 h 449"/>
                <a:gd name="T10" fmla="*/ 275 w 426"/>
                <a:gd name="T11" fmla="*/ 308 h 449"/>
                <a:gd name="T12" fmla="*/ 263 w 426"/>
                <a:gd name="T13" fmla="*/ 296 h 449"/>
                <a:gd name="T14" fmla="*/ 254 w 426"/>
                <a:gd name="T15" fmla="*/ 294 h 449"/>
                <a:gd name="T16" fmla="*/ 245 w 426"/>
                <a:gd name="T17" fmla="*/ 295 h 449"/>
                <a:gd name="T18" fmla="*/ 233 w 426"/>
                <a:gd name="T19" fmla="*/ 295 h 449"/>
                <a:gd name="T20" fmla="*/ 214 w 426"/>
                <a:gd name="T21" fmla="*/ 297 h 449"/>
                <a:gd name="T22" fmla="*/ 191 w 426"/>
                <a:gd name="T23" fmla="*/ 295 h 449"/>
                <a:gd name="T24" fmla="*/ 151 w 426"/>
                <a:gd name="T25" fmla="*/ 295 h 449"/>
                <a:gd name="T26" fmla="*/ 143 w 426"/>
                <a:gd name="T27" fmla="*/ 292 h 449"/>
                <a:gd name="T28" fmla="*/ 126 w 426"/>
                <a:gd name="T29" fmla="*/ 287 h 449"/>
                <a:gd name="T30" fmla="*/ 121 w 426"/>
                <a:gd name="T31" fmla="*/ 286 h 449"/>
                <a:gd name="T32" fmla="*/ 107 w 426"/>
                <a:gd name="T33" fmla="*/ 275 h 449"/>
                <a:gd name="T34" fmla="*/ 96 w 426"/>
                <a:gd name="T35" fmla="*/ 263 h 449"/>
                <a:gd name="T36" fmla="*/ 89 w 426"/>
                <a:gd name="T37" fmla="*/ 259 h 449"/>
                <a:gd name="T38" fmla="*/ 82 w 426"/>
                <a:gd name="T39" fmla="*/ 261 h 449"/>
                <a:gd name="T40" fmla="*/ 77 w 426"/>
                <a:gd name="T41" fmla="*/ 262 h 449"/>
                <a:gd name="T42" fmla="*/ 70 w 426"/>
                <a:gd name="T43" fmla="*/ 259 h 449"/>
                <a:gd name="T44" fmla="*/ 62 w 426"/>
                <a:gd name="T45" fmla="*/ 255 h 449"/>
                <a:gd name="T46" fmla="*/ 52 w 426"/>
                <a:gd name="T47" fmla="*/ 255 h 449"/>
                <a:gd name="T48" fmla="*/ 48 w 426"/>
                <a:gd name="T49" fmla="*/ 250 h 449"/>
                <a:gd name="T50" fmla="*/ 38 w 426"/>
                <a:gd name="T51" fmla="*/ 251 h 449"/>
                <a:gd name="T52" fmla="*/ 44 w 426"/>
                <a:gd name="T53" fmla="*/ 242 h 449"/>
                <a:gd name="T54" fmla="*/ 47 w 426"/>
                <a:gd name="T55" fmla="*/ 233 h 449"/>
                <a:gd name="T56" fmla="*/ 45 w 426"/>
                <a:gd name="T57" fmla="*/ 217 h 449"/>
                <a:gd name="T58" fmla="*/ 42 w 426"/>
                <a:gd name="T59" fmla="*/ 216 h 449"/>
                <a:gd name="T60" fmla="*/ 7 w 426"/>
                <a:gd name="T61" fmla="*/ 215 h 449"/>
                <a:gd name="T62" fmla="*/ 8 w 426"/>
                <a:gd name="T63" fmla="*/ 196 h 449"/>
                <a:gd name="T64" fmla="*/ 8 w 426"/>
                <a:gd name="T65" fmla="*/ 187 h 449"/>
                <a:gd name="T66" fmla="*/ 5 w 426"/>
                <a:gd name="T67" fmla="*/ 163 h 449"/>
                <a:gd name="T68" fmla="*/ 5 w 426"/>
                <a:gd name="T69" fmla="*/ 143 h 449"/>
                <a:gd name="T70" fmla="*/ 4 w 426"/>
                <a:gd name="T71" fmla="*/ 134 h 449"/>
                <a:gd name="T72" fmla="*/ 4 w 426"/>
                <a:gd name="T73" fmla="*/ 123 h 449"/>
                <a:gd name="T74" fmla="*/ 1 w 426"/>
                <a:gd name="T75" fmla="*/ 109 h 449"/>
                <a:gd name="T76" fmla="*/ 3 w 426"/>
                <a:gd name="T77" fmla="*/ 99 h 449"/>
                <a:gd name="T78" fmla="*/ 0 w 426"/>
                <a:gd name="T79" fmla="*/ 91 h 449"/>
                <a:gd name="T80" fmla="*/ 1 w 426"/>
                <a:gd name="T81" fmla="*/ 86 h 449"/>
                <a:gd name="T82" fmla="*/ 114 w 426"/>
                <a:gd name="T83" fmla="*/ 86 h 449"/>
                <a:gd name="T84" fmla="*/ 114 w 426"/>
                <a:gd name="T85" fmla="*/ 82 h 449"/>
                <a:gd name="T86" fmla="*/ 202 w 426"/>
                <a:gd name="T87" fmla="*/ 83 h 449"/>
                <a:gd name="T88" fmla="*/ 203 w 426"/>
                <a:gd name="T89" fmla="*/ 0 h 449"/>
                <a:gd name="T90" fmla="*/ 329 w 426"/>
                <a:gd name="T91" fmla="*/ 0 h 449"/>
                <a:gd name="T92" fmla="*/ 329 w 426"/>
                <a:gd name="T93" fmla="*/ 328 h 449"/>
                <a:gd name="T94" fmla="*/ 323 w 426"/>
                <a:gd name="T95" fmla="*/ 328 h 4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6"/>
                <a:gd name="T145" fmla="*/ 0 h 449"/>
                <a:gd name="T146" fmla="*/ 426 w 426"/>
                <a:gd name="T147" fmla="*/ 449 h 4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6" h="449">
                  <a:moveTo>
                    <a:pt x="417" y="448"/>
                  </a:moveTo>
                  <a:lnTo>
                    <a:pt x="404" y="445"/>
                  </a:lnTo>
                  <a:lnTo>
                    <a:pt x="389" y="435"/>
                  </a:lnTo>
                  <a:lnTo>
                    <a:pt x="375" y="432"/>
                  </a:lnTo>
                  <a:lnTo>
                    <a:pt x="360" y="424"/>
                  </a:lnTo>
                  <a:lnTo>
                    <a:pt x="354" y="421"/>
                  </a:lnTo>
                  <a:lnTo>
                    <a:pt x="340" y="405"/>
                  </a:lnTo>
                  <a:lnTo>
                    <a:pt x="327" y="402"/>
                  </a:lnTo>
                  <a:lnTo>
                    <a:pt x="316" y="403"/>
                  </a:lnTo>
                  <a:lnTo>
                    <a:pt x="301" y="403"/>
                  </a:lnTo>
                  <a:lnTo>
                    <a:pt x="276" y="406"/>
                  </a:lnTo>
                  <a:lnTo>
                    <a:pt x="247" y="403"/>
                  </a:lnTo>
                  <a:lnTo>
                    <a:pt x="195" y="403"/>
                  </a:lnTo>
                  <a:lnTo>
                    <a:pt x="184" y="399"/>
                  </a:lnTo>
                  <a:lnTo>
                    <a:pt x="163" y="393"/>
                  </a:lnTo>
                  <a:lnTo>
                    <a:pt x="157" y="390"/>
                  </a:lnTo>
                  <a:lnTo>
                    <a:pt x="138" y="376"/>
                  </a:lnTo>
                  <a:lnTo>
                    <a:pt x="124" y="360"/>
                  </a:lnTo>
                  <a:lnTo>
                    <a:pt x="115" y="354"/>
                  </a:lnTo>
                  <a:lnTo>
                    <a:pt x="106" y="357"/>
                  </a:lnTo>
                  <a:lnTo>
                    <a:pt x="99" y="358"/>
                  </a:lnTo>
                  <a:lnTo>
                    <a:pt x="90" y="354"/>
                  </a:lnTo>
                  <a:lnTo>
                    <a:pt x="79" y="349"/>
                  </a:lnTo>
                  <a:lnTo>
                    <a:pt x="67" y="348"/>
                  </a:lnTo>
                  <a:lnTo>
                    <a:pt x="63" y="342"/>
                  </a:lnTo>
                  <a:lnTo>
                    <a:pt x="49" y="343"/>
                  </a:lnTo>
                  <a:lnTo>
                    <a:pt x="57" y="331"/>
                  </a:lnTo>
                  <a:lnTo>
                    <a:pt x="60" y="318"/>
                  </a:lnTo>
                  <a:lnTo>
                    <a:pt x="58" y="297"/>
                  </a:lnTo>
                  <a:lnTo>
                    <a:pt x="54" y="295"/>
                  </a:lnTo>
                  <a:lnTo>
                    <a:pt x="9" y="294"/>
                  </a:lnTo>
                  <a:lnTo>
                    <a:pt x="10" y="268"/>
                  </a:lnTo>
                  <a:lnTo>
                    <a:pt x="10" y="256"/>
                  </a:lnTo>
                  <a:lnTo>
                    <a:pt x="7" y="223"/>
                  </a:lnTo>
                  <a:lnTo>
                    <a:pt x="7" y="195"/>
                  </a:lnTo>
                  <a:lnTo>
                    <a:pt x="6" y="183"/>
                  </a:lnTo>
                  <a:lnTo>
                    <a:pt x="4" y="168"/>
                  </a:lnTo>
                  <a:lnTo>
                    <a:pt x="1" y="148"/>
                  </a:lnTo>
                  <a:lnTo>
                    <a:pt x="3" y="136"/>
                  </a:lnTo>
                  <a:lnTo>
                    <a:pt x="0" y="124"/>
                  </a:lnTo>
                  <a:lnTo>
                    <a:pt x="1" y="118"/>
                  </a:lnTo>
                  <a:lnTo>
                    <a:pt x="147" y="118"/>
                  </a:lnTo>
                  <a:lnTo>
                    <a:pt x="148" y="112"/>
                  </a:lnTo>
                  <a:lnTo>
                    <a:pt x="261" y="114"/>
                  </a:lnTo>
                  <a:lnTo>
                    <a:pt x="262" y="0"/>
                  </a:lnTo>
                  <a:lnTo>
                    <a:pt x="425" y="0"/>
                  </a:lnTo>
                  <a:lnTo>
                    <a:pt x="425" y="448"/>
                  </a:lnTo>
                  <a:lnTo>
                    <a:pt x="417" y="448"/>
                  </a:lnTo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A191ED5C-EB95-4E41-8AD9-8C454B33AB39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4303700" y="1508930"/>
              <a:ext cx="807620" cy="1134312"/>
            </a:xfrm>
            <a:custGeom>
              <a:avLst/>
              <a:gdLst>
                <a:gd name="T0" fmla="*/ 0 w 578"/>
                <a:gd name="T1" fmla="*/ 95 h 838"/>
                <a:gd name="T2" fmla="*/ 0 w 578"/>
                <a:gd name="T3" fmla="*/ 580 h 838"/>
                <a:gd name="T4" fmla="*/ 8 w 578"/>
                <a:gd name="T5" fmla="*/ 584 h 838"/>
                <a:gd name="T6" fmla="*/ 14 w 578"/>
                <a:gd name="T7" fmla="*/ 593 h 838"/>
                <a:gd name="T8" fmla="*/ 24 w 578"/>
                <a:gd name="T9" fmla="*/ 601 h 838"/>
                <a:gd name="T10" fmla="*/ 30 w 578"/>
                <a:gd name="T11" fmla="*/ 608 h 838"/>
                <a:gd name="T12" fmla="*/ 48 w 578"/>
                <a:gd name="T13" fmla="*/ 609 h 838"/>
                <a:gd name="T14" fmla="*/ 59 w 578"/>
                <a:gd name="T15" fmla="*/ 601 h 838"/>
                <a:gd name="T16" fmla="*/ 75 w 578"/>
                <a:gd name="T17" fmla="*/ 591 h 838"/>
                <a:gd name="T18" fmla="*/ 81 w 578"/>
                <a:gd name="T19" fmla="*/ 546 h 838"/>
                <a:gd name="T20" fmla="*/ 75 w 578"/>
                <a:gd name="T21" fmla="*/ 480 h 838"/>
                <a:gd name="T22" fmla="*/ 72 w 578"/>
                <a:gd name="T23" fmla="*/ 452 h 838"/>
                <a:gd name="T24" fmla="*/ 79 w 578"/>
                <a:gd name="T25" fmla="*/ 435 h 838"/>
                <a:gd name="T26" fmla="*/ 95 w 578"/>
                <a:gd name="T27" fmla="*/ 445 h 838"/>
                <a:gd name="T28" fmla="*/ 159 w 578"/>
                <a:gd name="T29" fmla="*/ 449 h 838"/>
                <a:gd name="T30" fmla="*/ 207 w 578"/>
                <a:gd name="T31" fmla="*/ 442 h 838"/>
                <a:gd name="T32" fmla="*/ 269 w 578"/>
                <a:gd name="T33" fmla="*/ 431 h 838"/>
                <a:gd name="T34" fmla="*/ 333 w 578"/>
                <a:gd name="T35" fmla="*/ 411 h 838"/>
                <a:gd name="T36" fmla="*/ 378 w 578"/>
                <a:gd name="T37" fmla="*/ 387 h 838"/>
                <a:gd name="T38" fmla="*/ 388 w 578"/>
                <a:gd name="T39" fmla="*/ 363 h 838"/>
                <a:gd name="T40" fmla="*/ 415 w 578"/>
                <a:gd name="T41" fmla="*/ 333 h 838"/>
                <a:gd name="T42" fmla="*/ 431 w 578"/>
                <a:gd name="T43" fmla="*/ 312 h 838"/>
                <a:gd name="T44" fmla="*/ 447 w 578"/>
                <a:gd name="T45" fmla="*/ 290 h 838"/>
                <a:gd name="T46" fmla="*/ 439 w 578"/>
                <a:gd name="T47" fmla="*/ 254 h 838"/>
                <a:gd name="T48" fmla="*/ 419 w 578"/>
                <a:gd name="T49" fmla="*/ 242 h 838"/>
                <a:gd name="T50" fmla="*/ 405 w 578"/>
                <a:gd name="T51" fmla="*/ 219 h 838"/>
                <a:gd name="T52" fmla="*/ 398 w 578"/>
                <a:gd name="T53" fmla="*/ 162 h 838"/>
                <a:gd name="T54" fmla="*/ 336 w 578"/>
                <a:gd name="T55" fmla="*/ 110 h 838"/>
                <a:gd name="T56" fmla="*/ 321 w 578"/>
                <a:gd name="T57" fmla="*/ 57 h 838"/>
                <a:gd name="T58" fmla="*/ 299 w 578"/>
                <a:gd name="T59" fmla="*/ 44 h 838"/>
                <a:gd name="T60" fmla="*/ 277 w 578"/>
                <a:gd name="T61" fmla="*/ 32 h 838"/>
                <a:gd name="T62" fmla="*/ 263 w 578"/>
                <a:gd name="T63" fmla="*/ 27 h 838"/>
                <a:gd name="T64" fmla="*/ 247 w 578"/>
                <a:gd name="T65" fmla="*/ 15 h 838"/>
                <a:gd name="T66" fmla="*/ 226 w 578"/>
                <a:gd name="T67" fmla="*/ 3 h 838"/>
                <a:gd name="T68" fmla="*/ 212 w 578"/>
                <a:gd name="T69" fmla="*/ 7 h 838"/>
                <a:gd name="T70" fmla="*/ 203 w 578"/>
                <a:gd name="T71" fmla="*/ 17 h 838"/>
                <a:gd name="T72" fmla="*/ 196 w 578"/>
                <a:gd name="T73" fmla="*/ 25 h 838"/>
                <a:gd name="T74" fmla="*/ 194 w 578"/>
                <a:gd name="T75" fmla="*/ 32 h 838"/>
                <a:gd name="T76" fmla="*/ 170 w 578"/>
                <a:gd name="T77" fmla="*/ 31 h 838"/>
                <a:gd name="T78" fmla="*/ 153 w 578"/>
                <a:gd name="T79" fmla="*/ 42 h 838"/>
                <a:gd name="T80" fmla="*/ 142 w 578"/>
                <a:gd name="T81" fmla="*/ 55 h 838"/>
                <a:gd name="T82" fmla="*/ 131 w 578"/>
                <a:gd name="T83" fmla="*/ 70 h 838"/>
                <a:gd name="T84" fmla="*/ 119 w 578"/>
                <a:gd name="T85" fmla="*/ 86 h 8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8"/>
                <a:gd name="T130" fmla="*/ 0 h 838"/>
                <a:gd name="T131" fmla="*/ 578 w 578"/>
                <a:gd name="T132" fmla="*/ 838 h 8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8" h="838">
                  <a:moveTo>
                    <a:pt x="142" y="130"/>
                  </a:moveTo>
                  <a:lnTo>
                    <a:pt x="0" y="130"/>
                  </a:lnTo>
                  <a:lnTo>
                    <a:pt x="0" y="495"/>
                  </a:lnTo>
                  <a:lnTo>
                    <a:pt x="0" y="797"/>
                  </a:lnTo>
                  <a:lnTo>
                    <a:pt x="6" y="803"/>
                  </a:lnTo>
                  <a:lnTo>
                    <a:pt x="10" y="803"/>
                  </a:lnTo>
                  <a:lnTo>
                    <a:pt x="15" y="809"/>
                  </a:lnTo>
                  <a:lnTo>
                    <a:pt x="18" y="815"/>
                  </a:lnTo>
                  <a:lnTo>
                    <a:pt x="27" y="819"/>
                  </a:lnTo>
                  <a:lnTo>
                    <a:pt x="31" y="825"/>
                  </a:lnTo>
                  <a:lnTo>
                    <a:pt x="31" y="831"/>
                  </a:lnTo>
                  <a:lnTo>
                    <a:pt x="39" y="836"/>
                  </a:lnTo>
                  <a:lnTo>
                    <a:pt x="51" y="837"/>
                  </a:lnTo>
                  <a:lnTo>
                    <a:pt x="63" y="837"/>
                  </a:lnTo>
                  <a:lnTo>
                    <a:pt x="72" y="833"/>
                  </a:lnTo>
                  <a:lnTo>
                    <a:pt x="76" y="825"/>
                  </a:lnTo>
                  <a:lnTo>
                    <a:pt x="87" y="821"/>
                  </a:lnTo>
                  <a:lnTo>
                    <a:pt x="96" y="812"/>
                  </a:lnTo>
                  <a:lnTo>
                    <a:pt x="102" y="804"/>
                  </a:lnTo>
                  <a:lnTo>
                    <a:pt x="105" y="750"/>
                  </a:lnTo>
                  <a:lnTo>
                    <a:pt x="99" y="744"/>
                  </a:lnTo>
                  <a:lnTo>
                    <a:pt x="97" y="660"/>
                  </a:lnTo>
                  <a:lnTo>
                    <a:pt x="93" y="652"/>
                  </a:lnTo>
                  <a:lnTo>
                    <a:pt x="93" y="621"/>
                  </a:lnTo>
                  <a:lnTo>
                    <a:pt x="93" y="592"/>
                  </a:lnTo>
                  <a:lnTo>
                    <a:pt x="102" y="598"/>
                  </a:lnTo>
                  <a:lnTo>
                    <a:pt x="112" y="606"/>
                  </a:lnTo>
                  <a:lnTo>
                    <a:pt x="123" y="612"/>
                  </a:lnTo>
                  <a:lnTo>
                    <a:pt x="159" y="616"/>
                  </a:lnTo>
                  <a:lnTo>
                    <a:pt x="204" y="616"/>
                  </a:lnTo>
                  <a:lnTo>
                    <a:pt x="244" y="613"/>
                  </a:lnTo>
                  <a:lnTo>
                    <a:pt x="267" y="607"/>
                  </a:lnTo>
                  <a:lnTo>
                    <a:pt x="300" y="600"/>
                  </a:lnTo>
                  <a:lnTo>
                    <a:pt x="346" y="592"/>
                  </a:lnTo>
                  <a:lnTo>
                    <a:pt x="396" y="582"/>
                  </a:lnTo>
                  <a:lnTo>
                    <a:pt x="429" y="565"/>
                  </a:lnTo>
                  <a:lnTo>
                    <a:pt x="444" y="555"/>
                  </a:lnTo>
                  <a:lnTo>
                    <a:pt x="487" y="531"/>
                  </a:lnTo>
                  <a:lnTo>
                    <a:pt x="499" y="520"/>
                  </a:lnTo>
                  <a:lnTo>
                    <a:pt x="501" y="498"/>
                  </a:lnTo>
                  <a:lnTo>
                    <a:pt x="519" y="481"/>
                  </a:lnTo>
                  <a:lnTo>
                    <a:pt x="535" y="457"/>
                  </a:lnTo>
                  <a:lnTo>
                    <a:pt x="549" y="442"/>
                  </a:lnTo>
                  <a:lnTo>
                    <a:pt x="555" y="429"/>
                  </a:lnTo>
                  <a:lnTo>
                    <a:pt x="570" y="420"/>
                  </a:lnTo>
                  <a:lnTo>
                    <a:pt x="577" y="399"/>
                  </a:lnTo>
                  <a:lnTo>
                    <a:pt x="577" y="348"/>
                  </a:lnTo>
                  <a:lnTo>
                    <a:pt x="565" y="349"/>
                  </a:lnTo>
                  <a:lnTo>
                    <a:pt x="550" y="348"/>
                  </a:lnTo>
                  <a:lnTo>
                    <a:pt x="540" y="333"/>
                  </a:lnTo>
                  <a:lnTo>
                    <a:pt x="532" y="319"/>
                  </a:lnTo>
                  <a:lnTo>
                    <a:pt x="522" y="301"/>
                  </a:lnTo>
                  <a:lnTo>
                    <a:pt x="520" y="246"/>
                  </a:lnTo>
                  <a:lnTo>
                    <a:pt x="513" y="223"/>
                  </a:lnTo>
                  <a:lnTo>
                    <a:pt x="510" y="208"/>
                  </a:lnTo>
                  <a:lnTo>
                    <a:pt x="433" y="151"/>
                  </a:lnTo>
                  <a:lnTo>
                    <a:pt x="429" y="81"/>
                  </a:lnTo>
                  <a:lnTo>
                    <a:pt x="415" y="78"/>
                  </a:lnTo>
                  <a:lnTo>
                    <a:pt x="393" y="75"/>
                  </a:lnTo>
                  <a:lnTo>
                    <a:pt x="385" y="61"/>
                  </a:lnTo>
                  <a:lnTo>
                    <a:pt x="367" y="52"/>
                  </a:lnTo>
                  <a:lnTo>
                    <a:pt x="357" y="45"/>
                  </a:lnTo>
                  <a:lnTo>
                    <a:pt x="343" y="39"/>
                  </a:lnTo>
                  <a:lnTo>
                    <a:pt x="339" y="37"/>
                  </a:lnTo>
                  <a:lnTo>
                    <a:pt x="328" y="31"/>
                  </a:lnTo>
                  <a:lnTo>
                    <a:pt x="318" y="21"/>
                  </a:lnTo>
                  <a:lnTo>
                    <a:pt x="301" y="15"/>
                  </a:lnTo>
                  <a:lnTo>
                    <a:pt x="292" y="3"/>
                  </a:lnTo>
                  <a:lnTo>
                    <a:pt x="280" y="0"/>
                  </a:lnTo>
                  <a:lnTo>
                    <a:pt x="274" y="9"/>
                  </a:lnTo>
                  <a:lnTo>
                    <a:pt x="267" y="18"/>
                  </a:lnTo>
                  <a:lnTo>
                    <a:pt x="262" y="24"/>
                  </a:lnTo>
                  <a:lnTo>
                    <a:pt x="262" y="30"/>
                  </a:lnTo>
                  <a:lnTo>
                    <a:pt x="253" y="34"/>
                  </a:lnTo>
                  <a:lnTo>
                    <a:pt x="253" y="42"/>
                  </a:lnTo>
                  <a:lnTo>
                    <a:pt x="250" y="45"/>
                  </a:lnTo>
                  <a:lnTo>
                    <a:pt x="231" y="46"/>
                  </a:lnTo>
                  <a:lnTo>
                    <a:pt x="219" y="42"/>
                  </a:lnTo>
                  <a:lnTo>
                    <a:pt x="207" y="46"/>
                  </a:lnTo>
                  <a:lnTo>
                    <a:pt x="198" y="57"/>
                  </a:lnTo>
                  <a:lnTo>
                    <a:pt x="195" y="69"/>
                  </a:lnTo>
                  <a:lnTo>
                    <a:pt x="183" y="75"/>
                  </a:lnTo>
                  <a:lnTo>
                    <a:pt x="175" y="84"/>
                  </a:lnTo>
                  <a:lnTo>
                    <a:pt x="169" y="96"/>
                  </a:lnTo>
                  <a:lnTo>
                    <a:pt x="160" y="108"/>
                  </a:lnTo>
                  <a:lnTo>
                    <a:pt x="153" y="118"/>
                  </a:lnTo>
                  <a:lnTo>
                    <a:pt x="142" y="130"/>
                  </a:lnTo>
                </a:path>
              </a:pathLst>
            </a:custGeom>
            <a:solidFill>
              <a:srgbClr val="2C61AC"/>
            </a:solidFill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1A1A661E-2986-4E93-911C-492E3EFD930A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4632142" y="1082174"/>
              <a:ext cx="364936" cy="540980"/>
            </a:xfrm>
            <a:custGeom>
              <a:avLst/>
              <a:gdLst>
                <a:gd name="T0" fmla="*/ 86 w 261"/>
                <a:gd name="T1" fmla="*/ 12 h 400"/>
                <a:gd name="T2" fmla="*/ 97 w 261"/>
                <a:gd name="T3" fmla="*/ 7 h 400"/>
                <a:gd name="T4" fmla="*/ 121 w 261"/>
                <a:gd name="T5" fmla="*/ 4 h 400"/>
                <a:gd name="T6" fmla="*/ 137 w 261"/>
                <a:gd name="T7" fmla="*/ 1 h 400"/>
                <a:gd name="T8" fmla="*/ 156 w 261"/>
                <a:gd name="T9" fmla="*/ 5 h 400"/>
                <a:gd name="T10" fmla="*/ 172 w 261"/>
                <a:gd name="T11" fmla="*/ 15 h 400"/>
                <a:gd name="T12" fmla="*/ 181 w 261"/>
                <a:gd name="T13" fmla="*/ 20 h 400"/>
                <a:gd name="T14" fmla="*/ 188 w 261"/>
                <a:gd name="T15" fmla="*/ 27 h 400"/>
                <a:gd name="T16" fmla="*/ 197 w 261"/>
                <a:gd name="T17" fmla="*/ 35 h 400"/>
                <a:gd name="T18" fmla="*/ 198 w 261"/>
                <a:gd name="T19" fmla="*/ 49 h 400"/>
                <a:gd name="T20" fmla="*/ 190 w 261"/>
                <a:gd name="T21" fmla="*/ 85 h 400"/>
                <a:gd name="T22" fmla="*/ 177 w 261"/>
                <a:gd name="T23" fmla="*/ 118 h 400"/>
                <a:gd name="T24" fmla="*/ 174 w 261"/>
                <a:gd name="T25" fmla="*/ 155 h 400"/>
                <a:gd name="T26" fmla="*/ 160 w 261"/>
                <a:gd name="T27" fmla="*/ 201 h 400"/>
                <a:gd name="T28" fmla="*/ 153 w 261"/>
                <a:gd name="T29" fmla="*/ 263 h 400"/>
                <a:gd name="T30" fmla="*/ 148 w 261"/>
                <a:gd name="T31" fmla="*/ 290 h 400"/>
                <a:gd name="T32" fmla="*/ 132 w 261"/>
                <a:gd name="T33" fmla="*/ 284 h 400"/>
                <a:gd name="T34" fmla="*/ 116 w 261"/>
                <a:gd name="T35" fmla="*/ 275 h 400"/>
                <a:gd name="T36" fmla="*/ 93 w 261"/>
                <a:gd name="T37" fmla="*/ 262 h 400"/>
                <a:gd name="T38" fmla="*/ 77 w 261"/>
                <a:gd name="T39" fmla="*/ 254 h 400"/>
                <a:gd name="T40" fmla="*/ 63 w 261"/>
                <a:gd name="T41" fmla="*/ 244 h 400"/>
                <a:gd name="T42" fmla="*/ 49 w 261"/>
                <a:gd name="T43" fmla="*/ 234 h 400"/>
                <a:gd name="T44" fmla="*/ 36 w 261"/>
                <a:gd name="T45" fmla="*/ 229 h 400"/>
                <a:gd name="T46" fmla="*/ 21 w 261"/>
                <a:gd name="T47" fmla="*/ 218 h 400"/>
                <a:gd name="T48" fmla="*/ 0 w 261"/>
                <a:gd name="T49" fmla="*/ 210 h 400"/>
                <a:gd name="T50" fmla="*/ 3 w 261"/>
                <a:gd name="T51" fmla="*/ 164 h 400"/>
                <a:gd name="T52" fmla="*/ 4 w 261"/>
                <a:gd name="T53" fmla="*/ 121 h 400"/>
                <a:gd name="T54" fmla="*/ 20 w 261"/>
                <a:gd name="T55" fmla="*/ 109 h 400"/>
                <a:gd name="T56" fmla="*/ 33 w 261"/>
                <a:gd name="T57" fmla="*/ 96 h 400"/>
                <a:gd name="T58" fmla="*/ 43 w 261"/>
                <a:gd name="T59" fmla="*/ 77 h 400"/>
                <a:gd name="T60" fmla="*/ 60 w 261"/>
                <a:gd name="T61" fmla="*/ 63 h 400"/>
                <a:gd name="T62" fmla="*/ 67 w 261"/>
                <a:gd name="T63" fmla="*/ 43 h 400"/>
                <a:gd name="T64" fmla="*/ 72 w 261"/>
                <a:gd name="T65" fmla="*/ 29 h 4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1"/>
                <a:gd name="T100" fmla="*/ 0 h 400"/>
                <a:gd name="T101" fmla="*/ 261 w 261"/>
                <a:gd name="T102" fmla="*/ 400 h 4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1" h="400">
                  <a:moveTo>
                    <a:pt x="99" y="19"/>
                  </a:moveTo>
                  <a:lnTo>
                    <a:pt x="111" y="16"/>
                  </a:lnTo>
                  <a:lnTo>
                    <a:pt x="122" y="15"/>
                  </a:lnTo>
                  <a:lnTo>
                    <a:pt x="125" y="9"/>
                  </a:lnTo>
                  <a:lnTo>
                    <a:pt x="143" y="9"/>
                  </a:lnTo>
                  <a:lnTo>
                    <a:pt x="155" y="6"/>
                  </a:lnTo>
                  <a:lnTo>
                    <a:pt x="171" y="7"/>
                  </a:lnTo>
                  <a:lnTo>
                    <a:pt x="177" y="1"/>
                  </a:lnTo>
                  <a:lnTo>
                    <a:pt x="189" y="0"/>
                  </a:lnTo>
                  <a:lnTo>
                    <a:pt x="201" y="7"/>
                  </a:lnTo>
                  <a:lnTo>
                    <a:pt x="210" y="15"/>
                  </a:lnTo>
                  <a:lnTo>
                    <a:pt x="221" y="21"/>
                  </a:lnTo>
                  <a:lnTo>
                    <a:pt x="221" y="24"/>
                  </a:lnTo>
                  <a:lnTo>
                    <a:pt x="233" y="27"/>
                  </a:lnTo>
                  <a:lnTo>
                    <a:pt x="236" y="34"/>
                  </a:lnTo>
                  <a:lnTo>
                    <a:pt x="242" y="37"/>
                  </a:lnTo>
                  <a:lnTo>
                    <a:pt x="248" y="43"/>
                  </a:lnTo>
                  <a:lnTo>
                    <a:pt x="254" y="48"/>
                  </a:lnTo>
                  <a:lnTo>
                    <a:pt x="260" y="52"/>
                  </a:lnTo>
                  <a:lnTo>
                    <a:pt x="255" y="67"/>
                  </a:lnTo>
                  <a:lnTo>
                    <a:pt x="248" y="87"/>
                  </a:lnTo>
                  <a:lnTo>
                    <a:pt x="245" y="117"/>
                  </a:lnTo>
                  <a:lnTo>
                    <a:pt x="237" y="135"/>
                  </a:lnTo>
                  <a:lnTo>
                    <a:pt x="228" y="163"/>
                  </a:lnTo>
                  <a:lnTo>
                    <a:pt x="225" y="192"/>
                  </a:lnTo>
                  <a:lnTo>
                    <a:pt x="224" y="213"/>
                  </a:lnTo>
                  <a:lnTo>
                    <a:pt x="212" y="244"/>
                  </a:lnTo>
                  <a:lnTo>
                    <a:pt x="206" y="277"/>
                  </a:lnTo>
                  <a:lnTo>
                    <a:pt x="201" y="303"/>
                  </a:lnTo>
                  <a:lnTo>
                    <a:pt x="197" y="361"/>
                  </a:lnTo>
                  <a:lnTo>
                    <a:pt x="191" y="372"/>
                  </a:lnTo>
                  <a:lnTo>
                    <a:pt x="191" y="399"/>
                  </a:lnTo>
                  <a:lnTo>
                    <a:pt x="179" y="393"/>
                  </a:lnTo>
                  <a:lnTo>
                    <a:pt x="170" y="391"/>
                  </a:lnTo>
                  <a:lnTo>
                    <a:pt x="158" y="390"/>
                  </a:lnTo>
                  <a:lnTo>
                    <a:pt x="150" y="378"/>
                  </a:lnTo>
                  <a:lnTo>
                    <a:pt x="134" y="367"/>
                  </a:lnTo>
                  <a:lnTo>
                    <a:pt x="120" y="360"/>
                  </a:lnTo>
                  <a:lnTo>
                    <a:pt x="107" y="354"/>
                  </a:lnTo>
                  <a:lnTo>
                    <a:pt x="99" y="349"/>
                  </a:lnTo>
                  <a:lnTo>
                    <a:pt x="92" y="342"/>
                  </a:lnTo>
                  <a:lnTo>
                    <a:pt x="81" y="336"/>
                  </a:lnTo>
                  <a:lnTo>
                    <a:pt x="71" y="331"/>
                  </a:lnTo>
                  <a:lnTo>
                    <a:pt x="63" y="322"/>
                  </a:lnTo>
                  <a:lnTo>
                    <a:pt x="57" y="315"/>
                  </a:lnTo>
                  <a:lnTo>
                    <a:pt x="47" y="315"/>
                  </a:lnTo>
                  <a:lnTo>
                    <a:pt x="35" y="307"/>
                  </a:lnTo>
                  <a:lnTo>
                    <a:pt x="27" y="300"/>
                  </a:lnTo>
                  <a:lnTo>
                    <a:pt x="12" y="291"/>
                  </a:lnTo>
                  <a:lnTo>
                    <a:pt x="0" y="288"/>
                  </a:lnTo>
                  <a:lnTo>
                    <a:pt x="2" y="256"/>
                  </a:lnTo>
                  <a:lnTo>
                    <a:pt x="3" y="225"/>
                  </a:lnTo>
                  <a:lnTo>
                    <a:pt x="3" y="190"/>
                  </a:lnTo>
                  <a:lnTo>
                    <a:pt x="6" y="166"/>
                  </a:lnTo>
                  <a:lnTo>
                    <a:pt x="18" y="160"/>
                  </a:lnTo>
                  <a:lnTo>
                    <a:pt x="26" y="150"/>
                  </a:lnTo>
                  <a:lnTo>
                    <a:pt x="36" y="145"/>
                  </a:lnTo>
                  <a:lnTo>
                    <a:pt x="42" y="133"/>
                  </a:lnTo>
                  <a:lnTo>
                    <a:pt x="48" y="126"/>
                  </a:lnTo>
                  <a:lnTo>
                    <a:pt x="56" y="106"/>
                  </a:lnTo>
                  <a:lnTo>
                    <a:pt x="68" y="99"/>
                  </a:lnTo>
                  <a:lnTo>
                    <a:pt x="77" y="87"/>
                  </a:lnTo>
                  <a:lnTo>
                    <a:pt x="84" y="78"/>
                  </a:lnTo>
                  <a:lnTo>
                    <a:pt x="86" y="60"/>
                  </a:lnTo>
                  <a:lnTo>
                    <a:pt x="90" y="49"/>
                  </a:lnTo>
                  <a:lnTo>
                    <a:pt x="93" y="40"/>
                  </a:lnTo>
                  <a:lnTo>
                    <a:pt x="99" y="19"/>
                  </a:lnTo>
                </a:path>
              </a:pathLst>
            </a:custGeom>
            <a:solidFill>
              <a:srgbClr val="2C61AC"/>
            </a:solidFill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66BAEEE9-9DAE-4A1C-8CA8-20DEE675040F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4762250" y="668110"/>
              <a:ext cx="542644" cy="488627"/>
            </a:xfrm>
            <a:custGeom>
              <a:avLst/>
              <a:gdLst>
                <a:gd name="T0" fmla="*/ 2 w 388"/>
                <a:gd name="T1" fmla="*/ 228 h 360"/>
                <a:gd name="T2" fmla="*/ 0 w 388"/>
                <a:gd name="T3" fmla="*/ 182 h 360"/>
                <a:gd name="T4" fmla="*/ 16 w 388"/>
                <a:gd name="T5" fmla="*/ 162 h 360"/>
                <a:gd name="T6" fmla="*/ 29 w 388"/>
                <a:gd name="T7" fmla="*/ 139 h 360"/>
                <a:gd name="T8" fmla="*/ 36 w 388"/>
                <a:gd name="T9" fmla="*/ 112 h 360"/>
                <a:gd name="T10" fmla="*/ 44 w 388"/>
                <a:gd name="T11" fmla="*/ 90 h 360"/>
                <a:gd name="T12" fmla="*/ 56 w 388"/>
                <a:gd name="T13" fmla="*/ 68 h 360"/>
                <a:gd name="T14" fmla="*/ 63 w 388"/>
                <a:gd name="T15" fmla="*/ 50 h 360"/>
                <a:gd name="T16" fmla="*/ 69 w 388"/>
                <a:gd name="T17" fmla="*/ 13 h 360"/>
                <a:gd name="T18" fmla="*/ 83 w 388"/>
                <a:gd name="T19" fmla="*/ 0 h 360"/>
                <a:gd name="T20" fmla="*/ 119 w 388"/>
                <a:gd name="T21" fmla="*/ 4 h 360"/>
                <a:gd name="T22" fmla="*/ 151 w 388"/>
                <a:gd name="T23" fmla="*/ 10 h 360"/>
                <a:gd name="T24" fmla="*/ 191 w 388"/>
                <a:gd name="T25" fmla="*/ 17 h 360"/>
                <a:gd name="T26" fmla="*/ 224 w 388"/>
                <a:gd name="T27" fmla="*/ 19 h 360"/>
                <a:gd name="T28" fmla="*/ 245 w 388"/>
                <a:gd name="T29" fmla="*/ 26 h 360"/>
                <a:gd name="T30" fmla="*/ 258 w 388"/>
                <a:gd name="T31" fmla="*/ 19 h 360"/>
                <a:gd name="T32" fmla="*/ 279 w 388"/>
                <a:gd name="T33" fmla="*/ 18 h 360"/>
                <a:gd name="T34" fmla="*/ 281 w 388"/>
                <a:gd name="T35" fmla="*/ 34 h 360"/>
                <a:gd name="T36" fmla="*/ 286 w 388"/>
                <a:gd name="T37" fmla="*/ 48 h 360"/>
                <a:gd name="T38" fmla="*/ 298 w 388"/>
                <a:gd name="T39" fmla="*/ 69 h 360"/>
                <a:gd name="T40" fmla="*/ 291 w 388"/>
                <a:gd name="T41" fmla="*/ 86 h 360"/>
                <a:gd name="T42" fmla="*/ 254 w 388"/>
                <a:gd name="T43" fmla="*/ 122 h 360"/>
                <a:gd name="T44" fmla="*/ 230 w 388"/>
                <a:gd name="T45" fmla="*/ 154 h 360"/>
                <a:gd name="T46" fmla="*/ 183 w 388"/>
                <a:gd name="T47" fmla="*/ 200 h 360"/>
                <a:gd name="T48" fmla="*/ 159 w 388"/>
                <a:gd name="T49" fmla="*/ 228 h 360"/>
                <a:gd name="T50" fmla="*/ 140 w 388"/>
                <a:gd name="T51" fmla="*/ 251 h 360"/>
                <a:gd name="T52" fmla="*/ 119 w 388"/>
                <a:gd name="T53" fmla="*/ 254 h 360"/>
                <a:gd name="T54" fmla="*/ 108 w 388"/>
                <a:gd name="T55" fmla="*/ 243 h 360"/>
                <a:gd name="T56" fmla="*/ 100 w 388"/>
                <a:gd name="T57" fmla="*/ 239 h 360"/>
                <a:gd name="T58" fmla="*/ 81 w 388"/>
                <a:gd name="T59" fmla="*/ 226 h 360"/>
                <a:gd name="T60" fmla="*/ 67 w 388"/>
                <a:gd name="T61" fmla="*/ 224 h 360"/>
                <a:gd name="T62" fmla="*/ 46 w 388"/>
                <a:gd name="T63" fmla="*/ 228 h 360"/>
                <a:gd name="T64" fmla="*/ 26 w 388"/>
                <a:gd name="T65" fmla="*/ 228 h 360"/>
                <a:gd name="T66" fmla="*/ 16 w 388"/>
                <a:gd name="T67" fmla="*/ 235 h 360"/>
                <a:gd name="T68" fmla="*/ 2 w 388"/>
                <a:gd name="T69" fmla="*/ 236 h 3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8"/>
                <a:gd name="T106" fmla="*/ 0 h 360"/>
                <a:gd name="T107" fmla="*/ 388 w 388"/>
                <a:gd name="T108" fmla="*/ 360 h 3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8" h="360">
                  <a:moveTo>
                    <a:pt x="2" y="323"/>
                  </a:moveTo>
                  <a:lnTo>
                    <a:pt x="2" y="312"/>
                  </a:lnTo>
                  <a:lnTo>
                    <a:pt x="2" y="297"/>
                  </a:lnTo>
                  <a:lnTo>
                    <a:pt x="0" y="249"/>
                  </a:lnTo>
                  <a:lnTo>
                    <a:pt x="11" y="231"/>
                  </a:lnTo>
                  <a:lnTo>
                    <a:pt x="20" y="221"/>
                  </a:lnTo>
                  <a:lnTo>
                    <a:pt x="27" y="209"/>
                  </a:lnTo>
                  <a:lnTo>
                    <a:pt x="38" y="189"/>
                  </a:lnTo>
                  <a:lnTo>
                    <a:pt x="45" y="182"/>
                  </a:lnTo>
                  <a:lnTo>
                    <a:pt x="47" y="153"/>
                  </a:lnTo>
                  <a:lnTo>
                    <a:pt x="48" y="141"/>
                  </a:lnTo>
                  <a:lnTo>
                    <a:pt x="57" y="123"/>
                  </a:lnTo>
                  <a:lnTo>
                    <a:pt x="62" y="110"/>
                  </a:lnTo>
                  <a:lnTo>
                    <a:pt x="72" y="93"/>
                  </a:lnTo>
                  <a:lnTo>
                    <a:pt x="74" y="77"/>
                  </a:lnTo>
                  <a:lnTo>
                    <a:pt x="81" y="69"/>
                  </a:lnTo>
                  <a:lnTo>
                    <a:pt x="81" y="26"/>
                  </a:lnTo>
                  <a:lnTo>
                    <a:pt x="89" y="17"/>
                  </a:lnTo>
                  <a:lnTo>
                    <a:pt x="95" y="8"/>
                  </a:lnTo>
                  <a:lnTo>
                    <a:pt x="107" y="0"/>
                  </a:lnTo>
                  <a:lnTo>
                    <a:pt x="135" y="3"/>
                  </a:lnTo>
                  <a:lnTo>
                    <a:pt x="153" y="6"/>
                  </a:lnTo>
                  <a:lnTo>
                    <a:pt x="180" y="9"/>
                  </a:lnTo>
                  <a:lnTo>
                    <a:pt x="194" y="14"/>
                  </a:lnTo>
                  <a:lnTo>
                    <a:pt x="234" y="17"/>
                  </a:lnTo>
                  <a:lnTo>
                    <a:pt x="246" y="23"/>
                  </a:lnTo>
                  <a:lnTo>
                    <a:pt x="269" y="24"/>
                  </a:lnTo>
                  <a:lnTo>
                    <a:pt x="288" y="26"/>
                  </a:lnTo>
                  <a:lnTo>
                    <a:pt x="299" y="32"/>
                  </a:lnTo>
                  <a:lnTo>
                    <a:pt x="315" y="35"/>
                  </a:lnTo>
                  <a:lnTo>
                    <a:pt x="321" y="39"/>
                  </a:lnTo>
                  <a:lnTo>
                    <a:pt x="332" y="26"/>
                  </a:lnTo>
                  <a:lnTo>
                    <a:pt x="356" y="11"/>
                  </a:lnTo>
                  <a:lnTo>
                    <a:pt x="359" y="24"/>
                  </a:lnTo>
                  <a:lnTo>
                    <a:pt x="357" y="35"/>
                  </a:lnTo>
                  <a:lnTo>
                    <a:pt x="362" y="47"/>
                  </a:lnTo>
                  <a:lnTo>
                    <a:pt x="366" y="51"/>
                  </a:lnTo>
                  <a:lnTo>
                    <a:pt x="369" y="66"/>
                  </a:lnTo>
                  <a:lnTo>
                    <a:pt x="377" y="83"/>
                  </a:lnTo>
                  <a:lnTo>
                    <a:pt x="383" y="95"/>
                  </a:lnTo>
                  <a:lnTo>
                    <a:pt x="387" y="99"/>
                  </a:lnTo>
                  <a:lnTo>
                    <a:pt x="374" y="117"/>
                  </a:lnTo>
                  <a:lnTo>
                    <a:pt x="353" y="138"/>
                  </a:lnTo>
                  <a:lnTo>
                    <a:pt x="327" y="167"/>
                  </a:lnTo>
                  <a:lnTo>
                    <a:pt x="302" y="192"/>
                  </a:lnTo>
                  <a:lnTo>
                    <a:pt x="296" y="210"/>
                  </a:lnTo>
                  <a:lnTo>
                    <a:pt x="263" y="243"/>
                  </a:lnTo>
                  <a:lnTo>
                    <a:pt x="236" y="273"/>
                  </a:lnTo>
                  <a:lnTo>
                    <a:pt x="216" y="291"/>
                  </a:lnTo>
                  <a:lnTo>
                    <a:pt x="204" y="311"/>
                  </a:lnTo>
                  <a:lnTo>
                    <a:pt x="191" y="323"/>
                  </a:lnTo>
                  <a:lnTo>
                    <a:pt x="180" y="342"/>
                  </a:lnTo>
                  <a:lnTo>
                    <a:pt x="167" y="359"/>
                  </a:lnTo>
                  <a:lnTo>
                    <a:pt x="153" y="347"/>
                  </a:lnTo>
                  <a:lnTo>
                    <a:pt x="144" y="338"/>
                  </a:lnTo>
                  <a:lnTo>
                    <a:pt x="140" y="332"/>
                  </a:lnTo>
                  <a:lnTo>
                    <a:pt x="129" y="332"/>
                  </a:lnTo>
                  <a:lnTo>
                    <a:pt x="128" y="326"/>
                  </a:lnTo>
                  <a:lnTo>
                    <a:pt x="114" y="318"/>
                  </a:lnTo>
                  <a:lnTo>
                    <a:pt x="104" y="309"/>
                  </a:lnTo>
                  <a:lnTo>
                    <a:pt x="98" y="305"/>
                  </a:lnTo>
                  <a:lnTo>
                    <a:pt x="86" y="306"/>
                  </a:lnTo>
                  <a:lnTo>
                    <a:pt x="80" y="312"/>
                  </a:lnTo>
                  <a:lnTo>
                    <a:pt x="59" y="311"/>
                  </a:lnTo>
                  <a:lnTo>
                    <a:pt x="54" y="314"/>
                  </a:lnTo>
                  <a:lnTo>
                    <a:pt x="33" y="312"/>
                  </a:lnTo>
                  <a:lnTo>
                    <a:pt x="30" y="318"/>
                  </a:lnTo>
                  <a:lnTo>
                    <a:pt x="20" y="321"/>
                  </a:lnTo>
                  <a:lnTo>
                    <a:pt x="11" y="323"/>
                  </a:lnTo>
                  <a:lnTo>
                    <a:pt x="2" y="323"/>
                  </a:lnTo>
                </a:path>
              </a:pathLst>
            </a:custGeom>
            <a:solidFill>
              <a:srgbClr val="2C61AC"/>
            </a:solidFill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15CCCA4C-C1D9-4D24-98D0-AF9B365A73D8}"/>
                </a:ext>
              </a:extLst>
            </p:cNvPr>
            <p:cNvSpPr>
              <a:spLocks/>
            </p:cNvSpPr>
            <p:nvPr/>
          </p:nvSpPr>
          <p:spPr bwMode="blackWhite">
            <a:xfrm>
              <a:off x="5263640" y="439661"/>
              <a:ext cx="309402" cy="366470"/>
            </a:xfrm>
            <a:custGeom>
              <a:avLst/>
              <a:gdLst>
                <a:gd name="T0" fmla="*/ 4 w 221"/>
                <a:gd name="T1" fmla="*/ 124 h 271"/>
                <a:gd name="T2" fmla="*/ 11 w 221"/>
                <a:gd name="T3" fmla="*/ 120 h 271"/>
                <a:gd name="T4" fmla="*/ 19 w 221"/>
                <a:gd name="T5" fmla="*/ 118 h 271"/>
                <a:gd name="T6" fmla="*/ 26 w 221"/>
                <a:gd name="T7" fmla="*/ 114 h 271"/>
                <a:gd name="T8" fmla="*/ 34 w 221"/>
                <a:gd name="T9" fmla="*/ 112 h 271"/>
                <a:gd name="T10" fmla="*/ 41 w 221"/>
                <a:gd name="T11" fmla="*/ 109 h 271"/>
                <a:gd name="T12" fmla="*/ 48 w 221"/>
                <a:gd name="T13" fmla="*/ 106 h 271"/>
                <a:gd name="T14" fmla="*/ 55 w 221"/>
                <a:gd name="T15" fmla="*/ 101 h 271"/>
                <a:gd name="T16" fmla="*/ 62 w 221"/>
                <a:gd name="T17" fmla="*/ 98 h 271"/>
                <a:gd name="T18" fmla="*/ 70 w 221"/>
                <a:gd name="T19" fmla="*/ 95 h 271"/>
                <a:gd name="T20" fmla="*/ 76 w 221"/>
                <a:gd name="T21" fmla="*/ 90 h 271"/>
                <a:gd name="T22" fmla="*/ 83 w 221"/>
                <a:gd name="T23" fmla="*/ 85 h 271"/>
                <a:gd name="T24" fmla="*/ 89 w 221"/>
                <a:gd name="T25" fmla="*/ 81 h 271"/>
                <a:gd name="T26" fmla="*/ 96 w 221"/>
                <a:gd name="T27" fmla="*/ 77 h 271"/>
                <a:gd name="T28" fmla="*/ 99 w 221"/>
                <a:gd name="T29" fmla="*/ 70 h 271"/>
                <a:gd name="T30" fmla="*/ 102 w 221"/>
                <a:gd name="T31" fmla="*/ 63 h 271"/>
                <a:gd name="T32" fmla="*/ 101 w 221"/>
                <a:gd name="T33" fmla="*/ 15 h 271"/>
                <a:gd name="T34" fmla="*/ 109 w 221"/>
                <a:gd name="T35" fmla="*/ 7 h 271"/>
                <a:gd name="T36" fmla="*/ 116 w 221"/>
                <a:gd name="T37" fmla="*/ 5 h 271"/>
                <a:gd name="T38" fmla="*/ 123 w 221"/>
                <a:gd name="T39" fmla="*/ 1 h 271"/>
                <a:gd name="T40" fmla="*/ 129 w 221"/>
                <a:gd name="T41" fmla="*/ 0 h 271"/>
                <a:gd name="T42" fmla="*/ 136 w 221"/>
                <a:gd name="T43" fmla="*/ 0 h 271"/>
                <a:gd name="T44" fmla="*/ 143 w 221"/>
                <a:gd name="T45" fmla="*/ 0 h 271"/>
                <a:gd name="T46" fmla="*/ 150 w 221"/>
                <a:gd name="T47" fmla="*/ 3 h 271"/>
                <a:gd name="T48" fmla="*/ 157 w 221"/>
                <a:gd name="T49" fmla="*/ 3 h 271"/>
                <a:gd name="T50" fmla="*/ 164 w 221"/>
                <a:gd name="T51" fmla="*/ 5 h 271"/>
                <a:gd name="T52" fmla="*/ 170 w 221"/>
                <a:gd name="T53" fmla="*/ 11 h 271"/>
                <a:gd name="T54" fmla="*/ 170 w 221"/>
                <a:gd name="T55" fmla="*/ 56 h 271"/>
                <a:gd name="T56" fmla="*/ 169 w 221"/>
                <a:gd name="T57" fmla="*/ 63 h 271"/>
                <a:gd name="T58" fmla="*/ 169 w 221"/>
                <a:gd name="T59" fmla="*/ 70 h 271"/>
                <a:gd name="T60" fmla="*/ 170 w 221"/>
                <a:gd name="T61" fmla="*/ 77 h 271"/>
                <a:gd name="T62" fmla="*/ 171 w 221"/>
                <a:gd name="T63" fmla="*/ 83 h 271"/>
                <a:gd name="T64" fmla="*/ 171 w 221"/>
                <a:gd name="T65" fmla="*/ 90 h 271"/>
                <a:gd name="T66" fmla="*/ 170 w 221"/>
                <a:gd name="T67" fmla="*/ 105 h 271"/>
                <a:gd name="T68" fmla="*/ 161 w 221"/>
                <a:gd name="T69" fmla="*/ 116 h 271"/>
                <a:gd name="T70" fmla="*/ 154 w 221"/>
                <a:gd name="T71" fmla="*/ 120 h 271"/>
                <a:gd name="T72" fmla="*/ 149 w 221"/>
                <a:gd name="T73" fmla="*/ 126 h 271"/>
                <a:gd name="T74" fmla="*/ 142 w 221"/>
                <a:gd name="T75" fmla="*/ 129 h 271"/>
                <a:gd name="T76" fmla="*/ 136 w 221"/>
                <a:gd name="T77" fmla="*/ 130 h 271"/>
                <a:gd name="T78" fmla="*/ 129 w 221"/>
                <a:gd name="T79" fmla="*/ 134 h 271"/>
                <a:gd name="T80" fmla="*/ 123 w 221"/>
                <a:gd name="T81" fmla="*/ 138 h 271"/>
                <a:gd name="T82" fmla="*/ 116 w 221"/>
                <a:gd name="T83" fmla="*/ 141 h 271"/>
                <a:gd name="T84" fmla="*/ 109 w 221"/>
                <a:gd name="T85" fmla="*/ 145 h 271"/>
                <a:gd name="T86" fmla="*/ 102 w 221"/>
                <a:gd name="T87" fmla="*/ 147 h 271"/>
                <a:gd name="T88" fmla="*/ 96 w 221"/>
                <a:gd name="T89" fmla="*/ 150 h 271"/>
                <a:gd name="T90" fmla="*/ 89 w 221"/>
                <a:gd name="T91" fmla="*/ 157 h 271"/>
                <a:gd name="T92" fmla="*/ 84 w 221"/>
                <a:gd name="T93" fmla="*/ 162 h 271"/>
                <a:gd name="T94" fmla="*/ 78 w 221"/>
                <a:gd name="T95" fmla="*/ 166 h 271"/>
                <a:gd name="T96" fmla="*/ 72 w 221"/>
                <a:gd name="T97" fmla="*/ 170 h 271"/>
                <a:gd name="T98" fmla="*/ 65 w 221"/>
                <a:gd name="T99" fmla="*/ 175 h 271"/>
                <a:gd name="T100" fmla="*/ 58 w 221"/>
                <a:gd name="T101" fmla="*/ 179 h 271"/>
                <a:gd name="T102" fmla="*/ 51 w 221"/>
                <a:gd name="T103" fmla="*/ 181 h 271"/>
                <a:gd name="T104" fmla="*/ 43 w 221"/>
                <a:gd name="T105" fmla="*/ 184 h 271"/>
                <a:gd name="T106" fmla="*/ 36 w 221"/>
                <a:gd name="T107" fmla="*/ 188 h 271"/>
                <a:gd name="T108" fmla="*/ 28 w 221"/>
                <a:gd name="T109" fmla="*/ 190 h 271"/>
                <a:gd name="T110" fmla="*/ 21 w 221"/>
                <a:gd name="T111" fmla="*/ 196 h 271"/>
                <a:gd name="T112" fmla="*/ 12 w 221"/>
                <a:gd name="T113" fmla="*/ 188 h 271"/>
                <a:gd name="T114" fmla="*/ 5 w 221"/>
                <a:gd name="T115" fmla="*/ 169 h 271"/>
                <a:gd name="T116" fmla="*/ 0 w 221"/>
                <a:gd name="T117" fmla="*/ 153 h 271"/>
                <a:gd name="T118" fmla="*/ 0 w 221"/>
                <a:gd name="T119" fmla="*/ 126 h 2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1"/>
                <a:gd name="T181" fmla="*/ 0 h 271"/>
                <a:gd name="T182" fmla="*/ 221 w 221"/>
                <a:gd name="T183" fmla="*/ 271 h 27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1" h="271">
                  <a:moveTo>
                    <a:pt x="0" y="174"/>
                  </a:moveTo>
                  <a:lnTo>
                    <a:pt x="6" y="171"/>
                  </a:lnTo>
                  <a:lnTo>
                    <a:pt x="10" y="168"/>
                  </a:lnTo>
                  <a:lnTo>
                    <a:pt x="15" y="166"/>
                  </a:lnTo>
                  <a:lnTo>
                    <a:pt x="19" y="165"/>
                  </a:lnTo>
                  <a:lnTo>
                    <a:pt x="24" y="162"/>
                  </a:lnTo>
                  <a:lnTo>
                    <a:pt x="28" y="159"/>
                  </a:lnTo>
                  <a:lnTo>
                    <a:pt x="33" y="157"/>
                  </a:lnTo>
                  <a:lnTo>
                    <a:pt x="39" y="156"/>
                  </a:lnTo>
                  <a:lnTo>
                    <a:pt x="43" y="154"/>
                  </a:lnTo>
                  <a:lnTo>
                    <a:pt x="48" y="153"/>
                  </a:lnTo>
                  <a:lnTo>
                    <a:pt x="52" y="150"/>
                  </a:lnTo>
                  <a:lnTo>
                    <a:pt x="57" y="147"/>
                  </a:lnTo>
                  <a:lnTo>
                    <a:pt x="61" y="145"/>
                  </a:lnTo>
                  <a:lnTo>
                    <a:pt x="66" y="142"/>
                  </a:lnTo>
                  <a:lnTo>
                    <a:pt x="70" y="139"/>
                  </a:lnTo>
                  <a:lnTo>
                    <a:pt x="75" y="136"/>
                  </a:lnTo>
                  <a:lnTo>
                    <a:pt x="79" y="135"/>
                  </a:lnTo>
                  <a:lnTo>
                    <a:pt x="84" y="132"/>
                  </a:lnTo>
                  <a:lnTo>
                    <a:pt x="90" y="130"/>
                  </a:lnTo>
                  <a:lnTo>
                    <a:pt x="93" y="126"/>
                  </a:lnTo>
                  <a:lnTo>
                    <a:pt x="97" y="124"/>
                  </a:lnTo>
                  <a:lnTo>
                    <a:pt x="102" y="121"/>
                  </a:lnTo>
                  <a:lnTo>
                    <a:pt x="106" y="117"/>
                  </a:lnTo>
                  <a:lnTo>
                    <a:pt x="111" y="114"/>
                  </a:lnTo>
                  <a:lnTo>
                    <a:pt x="115" y="112"/>
                  </a:lnTo>
                  <a:lnTo>
                    <a:pt x="120" y="109"/>
                  </a:lnTo>
                  <a:lnTo>
                    <a:pt x="123" y="105"/>
                  </a:lnTo>
                  <a:lnTo>
                    <a:pt x="126" y="100"/>
                  </a:lnTo>
                  <a:lnTo>
                    <a:pt x="127" y="96"/>
                  </a:lnTo>
                  <a:lnTo>
                    <a:pt x="129" y="91"/>
                  </a:lnTo>
                  <a:lnTo>
                    <a:pt x="132" y="87"/>
                  </a:lnTo>
                  <a:lnTo>
                    <a:pt x="129" y="60"/>
                  </a:lnTo>
                  <a:lnTo>
                    <a:pt x="129" y="21"/>
                  </a:lnTo>
                  <a:lnTo>
                    <a:pt x="136" y="9"/>
                  </a:lnTo>
                  <a:lnTo>
                    <a:pt x="141" y="9"/>
                  </a:lnTo>
                  <a:lnTo>
                    <a:pt x="145" y="9"/>
                  </a:lnTo>
                  <a:lnTo>
                    <a:pt x="150" y="7"/>
                  </a:lnTo>
                  <a:lnTo>
                    <a:pt x="154" y="6"/>
                  </a:lnTo>
                  <a:lnTo>
                    <a:pt x="157" y="1"/>
                  </a:lnTo>
                  <a:lnTo>
                    <a:pt x="162" y="1"/>
                  </a:lnTo>
                  <a:lnTo>
                    <a:pt x="166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89" y="1"/>
                  </a:lnTo>
                  <a:lnTo>
                    <a:pt x="193" y="3"/>
                  </a:lnTo>
                  <a:lnTo>
                    <a:pt x="198" y="4"/>
                  </a:lnTo>
                  <a:lnTo>
                    <a:pt x="202" y="4"/>
                  </a:lnTo>
                  <a:lnTo>
                    <a:pt x="207" y="7"/>
                  </a:lnTo>
                  <a:lnTo>
                    <a:pt x="211" y="7"/>
                  </a:lnTo>
                  <a:lnTo>
                    <a:pt x="216" y="10"/>
                  </a:lnTo>
                  <a:lnTo>
                    <a:pt x="219" y="15"/>
                  </a:lnTo>
                  <a:lnTo>
                    <a:pt x="220" y="73"/>
                  </a:lnTo>
                  <a:lnTo>
                    <a:pt x="219" y="78"/>
                  </a:lnTo>
                  <a:lnTo>
                    <a:pt x="217" y="82"/>
                  </a:lnTo>
                  <a:lnTo>
                    <a:pt x="217" y="87"/>
                  </a:lnTo>
                  <a:lnTo>
                    <a:pt x="216" y="91"/>
                  </a:lnTo>
                  <a:lnTo>
                    <a:pt x="216" y="96"/>
                  </a:lnTo>
                  <a:lnTo>
                    <a:pt x="217" y="100"/>
                  </a:lnTo>
                  <a:lnTo>
                    <a:pt x="219" y="105"/>
                  </a:lnTo>
                  <a:lnTo>
                    <a:pt x="219" y="109"/>
                  </a:lnTo>
                  <a:lnTo>
                    <a:pt x="220" y="114"/>
                  </a:lnTo>
                  <a:lnTo>
                    <a:pt x="220" y="118"/>
                  </a:lnTo>
                  <a:lnTo>
                    <a:pt x="220" y="123"/>
                  </a:lnTo>
                  <a:lnTo>
                    <a:pt x="220" y="127"/>
                  </a:lnTo>
                  <a:lnTo>
                    <a:pt x="219" y="144"/>
                  </a:lnTo>
                  <a:lnTo>
                    <a:pt x="210" y="154"/>
                  </a:lnTo>
                  <a:lnTo>
                    <a:pt x="207" y="159"/>
                  </a:lnTo>
                  <a:lnTo>
                    <a:pt x="202" y="160"/>
                  </a:lnTo>
                  <a:lnTo>
                    <a:pt x="198" y="165"/>
                  </a:lnTo>
                  <a:lnTo>
                    <a:pt x="195" y="169"/>
                  </a:lnTo>
                  <a:lnTo>
                    <a:pt x="192" y="174"/>
                  </a:lnTo>
                  <a:lnTo>
                    <a:pt x="187" y="177"/>
                  </a:lnTo>
                  <a:lnTo>
                    <a:pt x="183" y="177"/>
                  </a:lnTo>
                  <a:lnTo>
                    <a:pt x="178" y="178"/>
                  </a:lnTo>
                  <a:lnTo>
                    <a:pt x="174" y="178"/>
                  </a:lnTo>
                  <a:lnTo>
                    <a:pt x="169" y="181"/>
                  </a:lnTo>
                  <a:lnTo>
                    <a:pt x="165" y="184"/>
                  </a:lnTo>
                  <a:lnTo>
                    <a:pt x="160" y="186"/>
                  </a:lnTo>
                  <a:lnTo>
                    <a:pt x="157" y="190"/>
                  </a:lnTo>
                  <a:lnTo>
                    <a:pt x="154" y="195"/>
                  </a:lnTo>
                  <a:lnTo>
                    <a:pt x="150" y="195"/>
                  </a:lnTo>
                  <a:lnTo>
                    <a:pt x="145" y="196"/>
                  </a:lnTo>
                  <a:lnTo>
                    <a:pt x="141" y="199"/>
                  </a:lnTo>
                  <a:lnTo>
                    <a:pt x="136" y="201"/>
                  </a:lnTo>
                  <a:lnTo>
                    <a:pt x="132" y="202"/>
                  </a:lnTo>
                  <a:lnTo>
                    <a:pt x="127" y="205"/>
                  </a:lnTo>
                  <a:lnTo>
                    <a:pt x="123" y="207"/>
                  </a:lnTo>
                  <a:lnTo>
                    <a:pt x="118" y="211"/>
                  </a:lnTo>
                  <a:lnTo>
                    <a:pt x="115" y="216"/>
                  </a:lnTo>
                  <a:lnTo>
                    <a:pt x="112" y="220"/>
                  </a:lnTo>
                  <a:lnTo>
                    <a:pt x="108" y="223"/>
                  </a:lnTo>
                  <a:lnTo>
                    <a:pt x="105" y="228"/>
                  </a:lnTo>
                  <a:lnTo>
                    <a:pt x="100" y="229"/>
                  </a:lnTo>
                  <a:lnTo>
                    <a:pt x="97" y="234"/>
                  </a:lnTo>
                  <a:lnTo>
                    <a:pt x="93" y="235"/>
                  </a:lnTo>
                  <a:lnTo>
                    <a:pt x="88" y="238"/>
                  </a:lnTo>
                  <a:lnTo>
                    <a:pt x="84" y="241"/>
                  </a:lnTo>
                  <a:lnTo>
                    <a:pt x="79" y="243"/>
                  </a:lnTo>
                  <a:lnTo>
                    <a:pt x="75" y="246"/>
                  </a:lnTo>
                  <a:lnTo>
                    <a:pt x="70" y="247"/>
                  </a:lnTo>
                  <a:lnTo>
                    <a:pt x="66" y="249"/>
                  </a:lnTo>
                  <a:lnTo>
                    <a:pt x="60" y="252"/>
                  </a:lnTo>
                  <a:lnTo>
                    <a:pt x="55" y="253"/>
                  </a:lnTo>
                  <a:lnTo>
                    <a:pt x="51" y="255"/>
                  </a:lnTo>
                  <a:lnTo>
                    <a:pt x="46" y="258"/>
                  </a:lnTo>
                  <a:lnTo>
                    <a:pt x="40" y="261"/>
                  </a:lnTo>
                  <a:lnTo>
                    <a:pt x="36" y="262"/>
                  </a:lnTo>
                  <a:lnTo>
                    <a:pt x="31" y="267"/>
                  </a:lnTo>
                  <a:lnTo>
                    <a:pt x="27" y="270"/>
                  </a:lnTo>
                  <a:lnTo>
                    <a:pt x="22" y="262"/>
                  </a:lnTo>
                  <a:lnTo>
                    <a:pt x="16" y="259"/>
                  </a:lnTo>
                  <a:lnTo>
                    <a:pt x="10" y="237"/>
                  </a:lnTo>
                  <a:lnTo>
                    <a:pt x="7" y="232"/>
                  </a:lnTo>
                  <a:lnTo>
                    <a:pt x="7" y="225"/>
                  </a:lnTo>
                  <a:lnTo>
                    <a:pt x="0" y="211"/>
                  </a:lnTo>
                  <a:lnTo>
                    <a:pt x="1" y="198"/>
                  </a:lnTo>
                  <a:lnTo>
                    <a:pt x="0" y="174"/>
                  </a:lnTo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323142B-A507-4DE3-9FD6-C52E68A3C5AA}"/>
              </a:ext>
            </a:extLst>
          </p:cNvPr>
          <p:cNvSpPr/>
          <p:nvPr/>
        </p:nvSpPr>
        <p:spPr>
          <a:xfrm>
            <a:off x="3786916" y="1712272"/>
            <a:ext cx="891591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AR" sz="1200" dirty="0">
                <a:solidFill>
                  <a:srgbClr val="139BC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Corrientes</a:t>
            </a:r>
            <a:endParaRPr lang="es" sz="1200" dirty="0">
              <a:solidFill>
                <a:srgbClr val="139BC9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FCF4C6D6-0625-4DFB-80BD-92193F60BED2}"/>
              </a:ext>
            </a:extLst>
          </p:cNvPr>
          <p:cNvCxnSpPr>
            <a:cxnSpLocks/>
          </p:cNvCxnSpPr>
          <p:nvPr/>
        </p:nvCxnSpPr>
        <p:spPr>
          <a:xfrm flipV="1">
            <a:off x="3655837" y="1939976"/>
            <a:ext cx="310766" cy="56281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D656B99A-975A-4995-80C2-B1ABC2E6CB9F}"/>
              </a:ext>
            </a:extLst>
          </p:cNvPr>
          <p:cNvSpPr/>
          <p:nvPr/>
        </p:nvSpPr>
        <p:spPr>
          <a:xfrm>
            <a:off x="4051757" y="2692369"/>
            <a:ext cx="678391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AR" sz="1200" dirty="0">
                <a:solidFill>
                  <a:srgbClr val="139BC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Paraná</a:t>
            </a:r>
            <a:endParaRPr lang="es" sz="1200" dirty="0">
              <a:solidFill>
                <a:srgbClr val="139BC9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56D87DB9-E414-4FAF-BA1C-5A64EBF2A4D4}"/>
              </a:ext>
            </a:extLst>
          </p:cNvPr>
          <p:cNvCxnSpPr>
            <a:cxnSpLocks/>
          </p:cNvCxnSpPr>
          <p:nvPr/>
        </p:nvCxnSpPr>
        <p:spPr>
          <a:xfrm flipV="1">
            <a:off x="3385590" y="2933721"/>
            <a:ext cx="740811" cy="10652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ángulo 44">
            <a:extLst>
              <a:ext uri="{FF2B5EF4-FFF2-40B4-BE49-F238E27FC236}">
                <a16:creationId xmlns:a16="http://schemas.microsoft.com/office/drawing/2014/main" id="{6C45BA78-ADAA-4F29-A3D9-C7B1F10F2752}"/>
              </a:ext>
            </a:extLst>
          </p:cNvPr>
          <p:cNvSpPr/>
          <p:nvPr/>
        </p:nvSpPr>
        <p:spPr>
          <a:xfrm>
            <a:off x="4115716" y="3096707"/>
            <a:ext cx="712054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AR" sz="1200" dirty="0">
                <a:solidFill>
                  <a:srgbClr val="139BC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Rosario</a:t>
            </a:r>
            <a:endParaRPr lang="es" sz="1200" dirty="0">
              <a:solidFill>
                <a:srgbClr val="139BC9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1492F7FC-BA8A-424A-840A-92741A5635BA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3112632" y="3200268"/>
            <a:ext cx="1003084" cy="4878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ángulo 48">
            <a:extLst>
              <a:ext uri="{FF2B5EF4-FFF2-40B4-BE49-F238E27FC236}">
                <a16:creationId xmlns:a16="http://schemas.microsoft.com/office/drawing/2014/main" id="{A80EA3CD-DD88-409D-A959-51286484247F}"/>
              </a:ext>
            </a:extLst>
          </p:cNvPr>
          <p:cNvSpPr/>
          <p:nvPr/>
        </p:nvSpPr>
        <p:spPr>
          <a:xfrm>
            <a:off x="3957170" y="3489741"/>
            <a:ext cx="1405706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AR" sz="1200" dirty="0">
                <a:solidFill>
                  <a:srgbClr val="139BC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Ciudad de Bs. As.</a:t>
            </a:r>
            <a:endParaRPr lang="es" sz="1200" dirty="0">
              <a:solidFill>
                <a:srgbClr val="139BC9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E034C679-30D5-4AA8-9913-003882EA0336}"/>
              </a:ext>
            </a:extLst>
          </p:cNvPr>
          <p:cNvCxnSpPr>
            <a:cxnSpLocks/>
          </p:cNvCxnSpPr>
          <p:nvPr/>
        </p:nvCxnSpPr>
        <p:spPr>
          <a:xfrm>
            <a:off x="3460396" y="3605742"/>
            <a:ext cx="506207" cy="2878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 51">
            <a:extLst>
              <a:ext uri="{FF2B5EF4-FFF2-40B4-BE49-F238E27FC236}">
                <a16:creationId xmlns:a16="http://schemas.microsoft.com/office/drawing/2014/main" id="{FE1375BE-1CA9-472E-8CA6-359FE276CD55}"/>
              </a:ext>
            </a:extLst>
          </p:cNvPr>
          <p:cNvSpPr/>
          <p:nvPr/>
        </p:nvSpPr>
        <p:spPr>
          <a:xfrm>
            <a:off x="3435293" y="4056026"/>
            <a:ext cx="1087157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AR" sz="1200" dirty="0" err="1">
                <a:solidFill>
                  <a:srgbClr val="139BC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Bahia</a:t>
            </a:r>
            <a:r>
              <a:rPr lang="es-AR" sz="1200" dirty="0">
                <a:solidFill>
                  <a:srgbClr val="139BC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Blanca</a:t>
            </a:r>
            <a:endParaRPr lang="es" sz="1200" dirty="0">
              <a:solidFill>
                <a:srgbClr val="139BC9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D2B4A019-1AB4-43F4-B364-4DE415813C3F}"/>
              </a:ext>
            </a:extLst>
          </p:cNvPr>
          <p:cNvCxnSpPr>
            <a:cxnSpLocks/>
          </p:cNvCxnSpPr>
          <p:nvPr/>
        </p:nvCxnSpPr>
        <p:spPr>
          <a:xfrm>
            <a:off x="2923488" y="4026597"/>
            <a:ext cx="534222" cy="20360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ángulo 54">
            <a:extLst>
              <a:ext uri="{FF2B5EF4-FFF2-40B4-BE49-F238E27FC236}">
                <a16:creationId xmlns:a16="http://schemas.microsoft.com/office/drawing/2014/main" id="{7BA9E28F-5E8B-434C-A3D9-2872ADE575DC}"/>
              </a:ext>
            </a:extLst>
          </p:cNvPr>
          <p:cNvSpPr/>
          <p:nvPr/>
        </p:nvSpPr>
        <p:spPr>
          <a:xfrm>
            <a:off x="2758097" y="4943158"/>
            <a:ext cx="1614545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AR" sz="1200" dirty="0">
                <a:solidFill>
                  <a:srgbClr val="139BC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Comodoro Rivadavia</a:t>
            </a:r>
            <a:endParaRPr lang="es" sz="1200" dirty="0">
              <a:solidFill>
                <a:srgbClr val="139BC9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99028E36-3BBB-48F2-8C70-F866D1E0229F}"/>
              </a:ext>
            </a:extLst>
          </p:cNvPr>
          <p:cNvCxnSpPr>
            <a:endCxn id="55" idx="1"/>
          </p:cNvCxnSpPr>
          <p:nvPr/>
        </p:nvCxnSpPr>
        <p:spPr>
          <a:xfrm>
            <a:off x="2344676" y="5072616"/>
            <a:ext cx="413421" cy="2289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ángulo 57">
            <a:extLst>
              <a:ext uri="{FF2B5EF4-FFF2-40B4-BE49-F238E27FC236}">
                <a16:creationId xmlns:a16="http://schemas.microsoft.com/office/drawing/2014/main" id="{0107ACFE-FD24-4F6E-955E-A03B7C1B6110}"/>
              </a:ext>
            </a:extLst>
          </p:cNvPr>
          <p:cNvSpPr/>
          <p:nvPr/>
        </p:nvSpPr>
        <p:spPr>
          <a:xfrm>
            <a:off x="453675" y="4063514"/>
            <a:ext cx="805029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AR" sz="1200" dirty="0">
                <a:solidFill>
                  <a:srgbClr val="139BC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Neuquén</a:t>
            </a:r>
            <a:endParaRPr lang="es" sz="1200" dirty="0">
              <a:solidFill>
                <a:srgbClr val="139BC9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015D3ED4-967C-47F9-8A3F-4BAE10DB5542}"/>
              </a:ext>
            </a:extLst>
          </p:cNvPr>
          <p:cNvCxnSpPr>
            <a:cxnSpLocks/>
            <a:stCxn id="19" idx="42"/>
          </p:cNvCxnSpPr>
          <p:nvPr/>
        </p:nvCxnSpPr>
        <p:spPr>
          <a:xfrm flipH="1">
            <a:off x="1206833" y="4011629"/>
            <a:ext cx="927263" cy="20423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ángulo 61">
            <a:extLst>
              <a:ext uri="{FF2B5EF4-FFF2-40B4-BE49-F238E27FC236}">
                <a16:creationId xmlns:a16="http://schemas.microsoft.com/office/drawing/2014/main" id="{610B4CB8-26FA-4B4C-A7B7-928F16268028}"/>
              </a:ext>
            </a:extLst>
          </p:cNvPr>
          <p:cNvSpPr/>
          <p:nvPr/>
        </p:nvSpPr>
        <p:spPr>
          <a:xfrm>
            <a:off x="565239" y="3102864"/>
            <a:ext cx="814647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AR" sz="1200" dirty="0">
                <a:solidFill>
                  <a:srgbClr val="139BC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Mendoza</a:t>
            </a:r>
            <a:endParaRPr lang="es" sz="1200" dirty="0">
              <a:solidFill>
                <a:srgbClr val="139BC9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6DE4151A-4CC0-4FDE-84A0-F811436B2514}"/>
              </a:ext>
            </a:extLst>
          </p:cNvPr>
          <p:cNvCxnSpPr>
            <a:cxnSpLocks/>
            <a:endCxn id="20" idx="44"/>
          </p:cNvCxnSpPr>
          <p:nvPr/>
        </p:nvCxnSpPr>
        <p:spPr>
          <a:xfrm>
            <a:off x="1371229" y="3311089"/>
            <a:ext cx="936876" cy="8173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ángulo 68">
            <a:extLst>
              <a:ext uri="{FF2B5EF4-FFF2-40B4-BE49-F238E27FC236}">
                <a16:creationId xmlns:a16="http://schemas.microsoft.com/office/drawing/2014/main" id="{6C6B4C47-7148-4CB5-B2F9-2D9F9FB82E10}"/>
              </a:ext>
            </a:extLst>
          </p:cNvPr>
          <p:cNvSpPr/>
          <p:nvPr/>
        </p:nvSpPr>
        <p:spPr>
          <a:xfrm>
            <a:off x="763433" y="2537054"/>
            <a:ext cx="771366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AR" sz="1200" dirty="0">
                <a:solidFill>
                  <a:srgbClr val="139BC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Córdoba</a:t>
            </a:r>
            <a:endParaRPr lang="es" sz="1200" dirty="0">
              <a:solidFill>
                <a:srgbClr val="139BC9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93F08317-1055-4F8E-9489-49118AEF9A65}"/>
              </a:ext>
            </a:extLst>
          </p:cNvPr>
          <p:cNvCxnSpPr>
            <a:cxnSpLocks/>
            <a:stCxn id="32" idx="13"/>
          </p:cNvCxnSpPr>
          <p:nvPr/>
        </p:nvCxnSpPr>
        <p:spPr>
          <a:xfrm flipH="1" flipV="1">
            <a:off x="1488217" y="2723949"/>
            <a:ext cx="1356352" cy="17625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ángulo 72">
            <a:extLst>
              <a:ext uri="{FF2B5EF4-FFF2-40B4-BE49-F238E27FC236}">
                <a16:creationId xmlns:a16="http://schemas.microsoft.com/office/drawing/2014/main" id="{D09D5E96-F768-43F4-8455-1BB03199FC9E}"/>
              </a:ext>
            </a:extLst>
          </p:cNvPr>
          <p:cNvSpPr/>
          <p:nvPr/>
        </p:nvSpPr>
        <p:spPr>
          <a:xfrm>
            <a:off x="810383" y="2021682"/>
            <a:ext cx="818558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AR" sz="1200" dirty="0">
                <a:solidFill>
                  <a:srgbClr val="139BC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Tucumán</a:t>
            </a:r>
            <a:endParaRPr lang="es" sz="1200" dirty="0">
              <a:solidFill>
                <a:srgbClr val="139BC9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0CE6D5C6-26E9-4F8D-A587-6A5BD203F3E8}"/>
              </a:ext>
            </a:extLst>
          </p:cNvPr>
          <p:cNvCxnSpPr>
            <a:cxnSpLocks/>
            <a:stCxn id="25" idx="23"/>
          </p:cNvCxnSpPr>
          <p:nvPr/>
        </p:nvCxnSpPr>
        <p:spPr>
          <a:xfrm flipH="1" flipV="1">
            <a:off x="1574341" y="2204184"/>
            <a:ext cx="962623" cy="12825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ángulo 76">
            <a:extLst>
              <a:ext uri="{FF2B5EF4-FFF2-40B4-BE49-F238E27FC236}">
                <a16:creationId xmlns:a16="http://schemas.microsoft.com/office/drawing/2014/main" id="{F72D585C-A486-4942-A7E9-F5A7737E7C03}"/>
              </a:ext>
            </a:extLst>
          </p:cNvPr>
          <p:cNvSpPr/>
          <p:nvPr/>
        </p:nvSpPr>
        <p:spPr>
          <a:xfrm>
            <a:off x="858510" y="1564269"/>
            <a:ext cx="534121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AR" sz="1200" dirty="0">
                <a:solidFill>
                  <a:srgbClr val="139BC9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Salta</a:t>
            </a:r>
            <a:endParaRPr lang="es" sz="1200" dirty="0">
              <a:solidFill>
                <a:srgbClr val="139BC9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55C07284-C8CD-420A-8139-1168230ACB9E}"/>
              </a:ext>
            </a:extLst>
          </p:cNvPr>
          <p:cNvCxnSpPr>
            <a:cxnSpLocks/>
            <a:stCxn id="27" idx="10"/>
          </p:cNvCxnSpPr>
          <p:nvPr/>
        </p:nvCxnSpPr>
        <p:spPr>
          <a:xfrm flipH="1" flipV="1">
            <a:off x="1362015" y="1799923"/>
            <a:ext cx="1135895" cy="21524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Imagen 80">
            <a:extLst>
              <a:ext uri="{FF2B5EF4-FFF2-40B4-BE49-F238E27FC236}">
                <a16:creationId xmlns:a16="http://schemas.microsoft.com/office/drawing/2014/main" id="{EFFD0438-9BDD-4DD2-8F9A-6F044926A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394" y="2318155"/>
            <a:ext cx="140885" cy="212401"/>
          </a:xfrm>
          <a:prstGeom prst="rect">
            <a:avLst/>
          </a:prstGeom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id="{28BAD58D-AD5F-4374-94F0-EF40B5AB6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304" y="1824377"/>
            <a:ext cx="140885" cy="212401"/>
          </a:xfrm>
          <a:prstGeom prst="rect">
            <a:avLst/>
          </a:prstGeom>
        </p:spPr>
      </p:pic>
      <p:pic>
        <p:nvPicPr>
          <p:cNvPr id="83" name="Imagen 82">
            <a:extLst>
              <a:ext uri="{FF2B5EF4-FFF2-40B4-BE49-F238E27FC236}">
                <a16:creationId xmlns:a16="http://schemas.microsoft.com/office/drawing/2014/main" id="{AD0D4554-8509-42D4-A128-9E82C92DA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573" y="2855573"/>
            <a:ext cx="140885" cy="212401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F95B7F39-FBEA-4FE5-9744-3A4D3E41A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610" y="2980997"/>
            <a:ext cx="140885" cy="212401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:a16="http://schemas.microsoft.com/office/drawing/2014/main" id="{7BDC6E74-C600-468B-9F5B-0C08B1FF1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953" y="3402589"/>
            <a:ext cx="140885" cy="212401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C9B8DDB0-A120-4EB6-8C6E-B055C4C4B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009" y="3806908"/>
            <a:ext cx="140885" cy="212401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3D4C5852-E60C-4877-946C-D4E314078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062" y="4865834"/>
            <a:ext cx="140885" cy="212401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73BE6F9C-3375-43D9-9353-28F881542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122" y="3827821"/>
            <a:ext cx="140885" cy="212401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:a16="http://schemas.microsoft.com/office/drawing/2014/main" id="{45C1A0BC-E6FD-4B5D-A75C-398658293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826" y="3192444"/>
            <a:ext cx="140885" cy="212401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A2745F66-F3FC-4449-A7B3-2B591242A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522" y="2143396"/>
            <a:ext cx="140885" cy="212401"/>
          </a:xfrm>
          <a:prstGeom prst="rect">
            <a:avLst/>
          </a:prstGeom>
        </p:spPr>
      </p:pic>
      <p:pic>
        <p:nvPicPr>
          <p:cNvPr id="91" name="Picture 7" descr="logo bice2.png">
            <a:extLst>
              <a:ext uri="{FF2B5EF4-FFF2-40B4-BE49-F238E27FC236}">
                <a16:creationId xmlns:a16="http://schemas.microsoft.com/office/drawing/2014/main" id="{AB3FF34E-28A7-4C5E-9340-F07BE99C08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569" y="510609"/>
            <a:ext cx="2147467" cy="4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53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3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D7D2CB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488768" y="520735"/>
            <a:ext cx="2185216" cy="492271"/>
            <a:chOff x="6841043" y="629119"/>
            <a:chExt cx="1557816" cy="350935"/>
          </a:xfrm>
        </p:grpSpPr>
        <p:pic>
          <p:nvPicPr>
            <p:cNvPr id="10" name="Picture 9" descr="logo bice2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508"/>
            <a:stretch/>
          </p:blipFill>
          <p:spPr>
            <a:xfrm>
              <a:off x="6841043" y="629119"/>
              <a:ext cx="356806" cy="350935"/>
            </a:xfrm>
            <a:prstGeom prst="rect">
              <a:avLst/>
            </a:prstGeom>
          </p:spPr>
        </p:pic>
        <p:pic>
          <p:nvPicPr>
            <p:cNvPr id="12" name="Picture 11" descr="logo bice2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92" r="-2566"/>
            <a:stretch/>
          </p:blipFill>
          <p:spPr>
            <a:xfrm>
              <a:off x="7197849" y="629119"/>
              <a:ext cx="1201010" cy="350935"/>
            </a:xfrm>
            <a:prstGeom prst="rect">
              <a:avLst/>
            </a:prstGeom>
          </p:spPr>
        </p:pic>
      </p:grpSp>
      <p:pic>
        <p:nvPicPr>
          <p:cNvPr id="13" name="Picture 12" descr="trama.png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5" t="50259" r="10421" b="21272"/>
          <a:stretch/>
        </p:blipFill>
        <p:spPr>
          <a:xfrm>
            <a:off x="6531681" y="5156392"/>
            <a:ext cx="4539623" cy="462789"/>
          </a:xfrm>
          <a:prstGeom prst="rect">
            <a:avLst/>
          </a:prstGeom>
        </p:spPr>
      </p:pic>
      <p:sp>
        <p:nvSpPr>
          <p:cNvPr id="16" name="TextBox 4"/>
          <p:cNvSpPr txBox="1"/>
          <p:nvPr/>
        </p:nvSpPr>
        <p:spPr>
          <a:xfrm>
            <a:off x="595076" y="5156392"/>
            <a:ext cx="5222024" cy="61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267" b="1" dirty="0" err="1">
                <a:solidFill>
                  <a:srgbClr val="FFFFFF"/>
                </a:solidFill>
                <a:latin typeface="Arial"/>
                <a:cs typeface="Arial"/>
              </a:rPr>
              <a:t>Gestión</a:t>
            </a:r>
            <a:r>
              <a:rPr lang="en-US" sz="4267" b="1" dirty="0">
                <a:solidFill>
                  <a:srgbClr val="FFFFFF"/>
                </a:solidFill>
                <a:latin typeface="Arial"/>
                <a:cs typeface="Arial"/>
              </a:rPr>
              <a:t> del </a:t>
            </a:r>
            <a:r>
              <a:rPr lang="en-US" sz="4267" b="1" dirty="0" err="1">
                <a:solidFill>
                  <a:srgbClr val="FFFFFF"/>
                </a:solidFill>
                <a:latin typeface="Arial"/>
                <a:cs typeface="Arial"/>
              </a:rPr>
              <a:t>activo</a:t>
            </a:r>
            <a:endParaRPr lang="en-US" sz="4267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TextBox 3"/>
          <p:cNvSpPr txBox="1"/>
          <p:nvPr/>
        </p:nvSpPr>
        <p:spPr>
          <a:xfrm>
            <a:off x="595076" y="634824"/>
            <a:ext cx="5421902" cy="764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spc="400" dirty="0" err="1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Herramientas</a:t>
            </a:r>
            <a:r>
              <a:rPr lang="en-US" sz="2133" b="1" spc="400" dirty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2133" b="1" spc="400" dirty="0" err="1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financiación</a:t>
            </a:r>
            <a:r>
              <a:rPr lang="en-US" sz="2133" b="1" spc="400" dirty="0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 para el </a:t>
            </a:r>
            <a:r>
              <a:rPr lang="en-US" sz="2133" b="1" spc="400" dirty="0" err="1">
                <a:solidFill>
                  <a:schemeClr val="bg1">
                    <a:alpha val="50000"/>
                  </a:schemeClr>
                </a:solidFill>
                <a:latin typeface="Arial"/>
                <a:cs typeface="Arial"/>
              </a:rPr>
              <a:t>desarrollo</a:t>
            </a:r>
            <a:endParaRPr lang="en-US" sz="2133" spc="400" dirty="0">
              <a:solidFill>
                <a:schemeClr val="bg1">
                  <a:alpha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592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708635"/>
              </p:ext>
            </p:extLst>
          </p:nvPr>
        </p:nvGraphicFramePr>
        <p:xfrm>
          <a:off x="6175567" y="2324520"/>
          <a:ext cx="5673858" cy="3744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979132"/>
              </p:ext>
            </p:extLst>
          </p:nvPr>
        </p:nvGraphicFramePr>
        <p:xfrm>
          <a:off x="791008" y="1685317"/>
          <a:ext cx="5233806" cy="47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n 3" descr="barra_degradé_colores.png">
            <a:extLst>
              <a:ext uri="{FF2B5EF4-FFF2-40B4-BE49-F238E27FC236}">
                <a16:creationId xmlns:a16="http://schemas.microsoft.com/office/drawing/2014/main" id="{69D55E7E-0082-4655-9498-0AE0110300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0444"/>
            <a:ext cx="12192000" cy="207819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CCB96B7-5B52-4428-BAEB-2AB29F0D5BE7}"/>
              </a:ext>
            </a:extLst>
          </p:cNvPr>
          <p:cNvSpPr txBox="1"/>
          <p:nvPr/>
        </p:nvSpPr>
        <p:spPr>
          <a:xfrm>
            <a:off x="595075" y="859367"/>
            <a:ext cx="516038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spc="300" dirty="0" err="1">
                <a:solidFill>
                  <a:srgbClr val="2C61AC"/>
                </a:solidFill>
                <a:latin typeface="Arial"/>
                <a:cs typeface="Arial"/>
              </a:rPr>
              <a:t>Desembolsos</a:t>
            </a:r>
            <a:r>
              <a:rPr lang="en-US" sz="1867" b="1" spc="300" dirty="0">
                <a:solidFill>
                  <a:srgbClr val="2C61AC"/>
                </a:solidFill>
                <a:latin typeface="Arial"/>
                <a:cs typeface="Arial"/>
              </a:rPr>
              <a:t> </a:t>
            </a:r>
            <a:r>
              <a:rPr lang="en-US" sz="1867" b="1" spc="300" dirty="0" err="1">
                <a:solidFill>
                  <a:srgbClr val="2C61AC"/>
                </a:solidFill>
                <a:latin typeface="Arial"/>
                <a:cs typeface="Arial"/>
              </a:rPr>
              <a:t>por</a:t>
            </a:r>
            <a:r>
              <a:rPr lang="en-US" sz="1867" b="1" spc="300" dirty="0">
                <a:solidFill>
                  <a:srgbClr val="2C61AC"/>
                </a:solidFill>
                <a:latin typeface="Arial"/>
                <a:cs typeface="Arial"/>
              </a:rPr>
              <a:t> sector y region</a:t>
            </a:r>
            <a:endParaRPr lang="en-US" sz="1867" b="1" spc="3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CEEC8-8C9C-4FFA-803C-5846EE25E263}"/>
              </a:ext>
            </a:extLst>
          </p:cNvPr>
          <p:cNvSpPr txBox="1"/>
          <p:nvPr/>
        </p:nvSpPr>
        <p:spPr>
          <a:xfrm>
            <a:off x="595076" y="520735"/>
            <a:ext cx="4486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 spc="400" dirty="0">
                <a:solidFill>
                  <a:srgbClr val="6F635E"/>
                </a:solidFill>
                <a:latin typeface="Arial"/>
                <a:cs typeface="Arial"/>
              </a:rPr>
              <a:t>| GESTIÓN DEL ACTIVO</a:t>
            </a:r>
          </a:p>
        </p:txBody>
      </p:sp>
      <p:sp>
        <p:nvSpPr>
          <p:cNvPr id="65" name="3 CuadroTexto">
            <a:extLst>
              <a:ext uri="{FF2B5EF4-FFF2-40B4-BE49-F238E27FC236}">
                <a16:creationId xmlns:a16="http://schemas.microsoft.com/office/drawing/2014/main" id="{5C1726CE-F6CA-4C20-9449-4A47A0007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208" y="1645303"/>
            <a:ext cx="44073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AR" altLang="es-AR" sz="1600" b="1" dirty="0">
                <a:solidFill>
                  <a:srgbClr val="41B3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actividad económica/sector – Año 2017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B5292D22-550D-4D06-BFCF-BD958A755702}"/>
              </a:ext>
            </a:extLst>
          </p:cNvPr>
          <p:cNvSpPr/>
          <p:nvPr/>
        </p:nvSpPr>
        <p:spPr>
          <a:xfrm>
            <a:off x="2911989" y="3739221"/>
            <a:ext cx="1325249" cy="13252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0D52820B-06D9-4554-8CEE-5D9D4C54CF8B}"/>
              </a:ext>
            </a:extLst>
          </p:cNvPr>
          <p:cNvSpPr/>
          <p:nvPr/>
        </p:nvSpPr>
        <p:spPr>
          <a:xfrm>
            <a:off x="8377025" y="3781123"/>
            <a:ext cx="1325249" cy="13252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3" name="3 CuadroTexto">
            <a:extLst>
              <a:ext uri="{FF2B5EF4-FFF2-40B4-BE49-F238E27FC236}">
                <a16:creationId xmlns:a16="http://schemas.microsoft.com/office/drawing/2014/main" id="{BC825EC8-2A95-4090-9044-9106D96B2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813" y="1645303"/>
            <a:ext cx="33349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AR" altLang="es-AR" sz="1600" b="1" dirty="0">
                <a:solidFill>
                  <a:srgbClr val="41B3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zona geográfica – Año 2017</a:t>
            </a:r>
          </a:p>
        </p:txBody>
      </p:sp>
      <p:pic>
        <p:nvPicPr>
          <p:cNvPr id="94" name="Picture 7" descr="logo bice2.png">
            <a:extLst>
              <a:ext uri="{FF2B5EF4-FFF2-40B4-BE49-F238E27FC236}">
                <a16:creationId xmlns:a16="http://schemas.microsoft.com/office/drawing/2014/main" id="{40EE458F-B8FA-47D7-B8AA-6B95A80598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569" y="510609"/>
            <a:ext cx="2147467" cy="496184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C07AB00D-0D9E-42EA-8EC9-7DCE94861CB3}"/>
              </a:ext>
            </a:extLst>
          </p:cNvPr>
          <p:cNvSpPr/>
          <p:nvPr/>
        </p:nvSpPr>
        <p:spPr>
          <a:xfrm>
            <a:off x="2981534" y="3808766"/>
            <a:ext cx="1186157" cy="1186157"/>
          </a:xfrm>
          <a:prstGeom prst="ellipse">
            <a:avLst/>
          </a:prstGeom>
          <a:solidFill>
            <a:schemeClr val="bg1"/>
          </a:solidFill>
          <a:ln>
            <a:solidFill>
              <a:srgbClr val="9DB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7AEF680-7C05-4309-94C5-BBE4F242DC9E}"/>
              </a:ext>
            </a:extLst>
          </p:cNvPr>
          <p:cNvSpPr/>
          <p:nvPr/>
        </p:nvSpPr>
        <p:spPr>
          <a:xfrm>
            <a:off x="8435281" y="3840579"/>
            <a:ext cx="1186157" cy="1186157"/>
          </a:xfrm>
          <a:prstGeom prst="ellipse">
            <a:avLst/>
          </a:prstGeom>
          <a:solidFill>
            <a:schemeClr val="bg1"/>
          </a:solidFill>
          <a:ln>
            <a:solidFill>
              <a:srgbClr val="9DB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C69699-504E-43AA-8577-4382CB726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5330" y="4104051"/>
            <a:ext cx="658564" cy="595587"/>
          </a:xfrm>
          <a:prstGeom prst="rect">
            <a:avLst/>
          </a:prstGeom>
        </p:spPr>
      </p:pic>
      <p:pic>
        <p:nvPicPr>
          <p:cNvPr id="21" name="Shape 866">
            <a:extLst>
              <a:ext uri="{FF2B5EF4-FFF2-40B4-BE49-F238E27FC236}">
                <a16:creationId xmlns:a16="http://schemas.microsoft.com/office/drawing/2014/main" id="{7D5BF537-36CA-442A-8467-626DB960239A}"/>
              </a:ext>
            </a:extLst>
          </p:cNvPr>
          <p:cNvPicPr preferRelativeResize="0"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958" y="3735027"/>
            <a:ext cx="1340741" cy="1340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541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rma libre 52">
            <a:extLst>
              <a:ext uri="{FF2B5EF4-FFF2-40B4-BE49-F238E27FC236}">
                <a16:creationId xmlns:a16="http://schemas.microsoft.com/office/drawing/2014/main" id="{9053A769-251A-4F86-9AB1-2C3CDE499065}"/>
              </a:ext>
            </a:extLst>
          </p:cNvPr>
          <p:cNvSpPr/>
          <p:nvPr/>
        </p:nvSpPr>
        <p:spPr>
          <a:xfrm>
            <a:off x="6315250" y="1292899"/>
            <a:ext cx="551794" cy="551794"/>
          </a:xfrm>
          <a:custGeom>
            <a:avLst/>
            <a:gdLst>
              <a:gd name="connsiteX0" fmla="*/ 0 w 751437"/>
              <a:gd name="connsiteY0" fmla="*/ 375719 h 751437"/>
              <a:gd name="connsiteX1" fmla="*/ 375719 w 751437"/>
              <a:gd name="connsiteY1" fmla="*/ 0 h 751437"/>
              <a:gd name="connsiteX2" fmla="*/ 751438 w 751437"/>
              <a:gd name="connsiteY2" fmla="*/ 375719 h 751437"/>
              <a:gd name="connsiteX3" fmla="*/ 375719 w 751437"/>
              <a:gd name="connsiteY3" fmla="*/ 751438 h 751437"/>
              <a:gd name="connsiteX4" fmla="*/ 0 w 751437"/>
              <a:gd name="connsiteY4" fmla="*/ 375719 h 75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437" h="751437">
                <a:moveTo>
                  <a:pt x="0" y="375719"/>
                </a:moveTo>
                <a:cubicBezTo>
                  <a:pt x="0" y="168215"/>
                  <a:pt x="168215" y="0"/>
                  <a:pt x="375719" y="0"/>
                </a:cubicBezTo>
                <a:cubicBezTo>
                  <a:pt x="583223" y="0"/>
                  <a:pt x="751438" y="168215"/>
                  <a:pt x="751438" y="375719"/>
                </a:cubicBezTo>
                <a:cubicBezTo>
                  <a:pt x="751438" y="583223"/>
                  <a:pt x="583223" y="751438"/>
                  <a:pt x="375719" y="751438"/>
                </a:cubicBezTo>
                <a:cubicBezTo>
                  <a:pt x="168215" y="751438"/>
                  <a:pt x="0" y="583223"/>
                  <a:pt x="0" y="375719"/>
                </a:cubicBezTo>
                <a:close/>
              </a:path>
            </a:pathLst>
          </a:custGeom>
          <a:solidFill>
            <a:srgbClr val="41B3E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10045" tIns="110045" rIns="110045" bIns="110045" numCol="1" spcCol="1270" anchor="ctr" anchorCtr="0">
            <a:noAutofit/>
          </a:bodyPr>
          <a:lstStyle/>
          <a:p>
            <a:pPr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endParaRPr lang="es-AR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barra_degradé_colores.png">
            <a:extLst>
              <a:ext uri="{FF2B5EF4-FFF2-40B4-BE49-F238E27FC236}">
                <a16:creationId xmlns:a16="http://schemas.microsoft.com/office/drawing/2014/main" id="{69D55E7E-0082-4655-9498-0AE011030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0444"/>
            <a:ext cx="12192000" cy="207819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CCB96B7-5B52-4428-BAEB-2AB29F0D5BE7}"/>
              </a:ext>
            </a:extLst>
          </p:cNvPr>
          <p:cNvSpPr txBox="1"/>
          <p:nvPr/>
        </p:nvSpPr>
        <p:spPr>
          <a:xfrm>
            <a:off x="595075" y="859367"/>
            <a:ext cx="159210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spc="300" dirty="0" err="1">
                <a:solidFill>
                  <a:srgbClr val="2C61AC"/>
                </a:solidFill>
                <a:latin typeface="Arial"/>
                <a:cs typeface="Arial"/>
              </a:rPr>
              <a:t>Inversión</a:t>
            </a:r>
            <a:endParaRPr lang="en-US" sz="1867" b="1" spc="300" dirty="0">
              <a:solidFill>
                <a:srgbClr val="2C61AC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CEEC8-8C9C-4FFA-803C-5846EE25E263}"/>
              </a:ext>
            </a:extLst>
          </p:cNvPr>
          <p:cNvSpPr txBox="1"/>
          <p:nvPr/>
        </p:nvSpPr>
        <p:spPr>
          <a:xfrm>
            <a:off x="595076" y="520735"/>
            <a:ext cx="4486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 spc="400" dirty="0">
                <a:solidFill>
                  <a:srgbClr val="6F635E"/>
                </a:solidFill>
                <a:latin typeface="Arial"/>
                <a:cs typeface="Arial"/>
              </a:rPr>
              <a:t>| PRODUCTOS DE PRIMER PISO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18D96C2-5D73-4832-8E68-67D16A8A14C6}"/>
              </a:ext>
            </a:extLst>
          </p:cNvPr>
          <p:cNvSpPr/>
          <p:nvPr/>
        </p:nvSpPr>
        <p:spPr>
          <a:xfrm rot="16200000">
            <a:off x="-1251495" y="3518579"/>
            <a:ext cx="4308435" cy="429406"/>
          </a:xfrm>
          <a:prstGeom prst="rect">
            <a:avLst/>
          </a:prstGeom>
          <a:solidFill>
            <a:srgbClr val="41B3E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19039A9-39FC-4EC5-80C2-9668FA45AA6F}"/>
              </a:ext>
            </a:extLst>
          </p:cNvPr>
          <p:cNvSpPr/>
          <p:nvPr/>
        </p:nvSpPr>
        <p:spPr>
          <a:xfrm rot="16200000">
            <a:off x="-1245056" y="3851838"/>
            <a:ext cx="4286799" cy="30382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Inversiones</a:t>
            </a:r>
          </a:p>
        </p:txBody>
      </p:sp>
      <p:sp>
        <p:nvSpPr>
          <p:cNvPr id="45" name="6 Abrir llave">
            <a:extLst>
              <a:ext uri="{FF2B5EF4-FFF2-40B4-BE49-F238E27FC236}">
                <a16:creationId xmlns:a16="http://schemas.microsoft.com/office/drawing/2014/main" id="{D46DA685-702C-49B6-9A76-093FD4DF3A28}"/>
              </a:ext>
            </a:extLst>
          </p:cNvPr>
          <p:cNvSpPr/>
          <p:nvPr/>
        </p:nvSpPr>
        <p:spPr>
          <a:xfrm>
            <a:off x="1304067" y="1596296"/>
            <a:ext cx="239713" cy="4295595"/>
          </a:xfrm>
          <a:prstGeom prst="leftBrace">
            <a:avLst>
              <a:gd name="adj1" fmla="val 49535"/>
              <a:gd name="adj2" fmla="val 50000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prstClr val="black"/>
              </a:solidFill>
            </a:endParaRPr>
          </a:p>
        </p:txBody>
      </p:sp>
      <p:sp>
        <p:nvSpPr>
          <p:cNvPr id="3" name="Rectángulo: esquinas superiores redondeadas 2">
            <a:extLst>
              <a:ext uri="{FF2B5EF4-FFF2-40B4-BE49-F238E27FC236}">
                <a16:creationId xmlns:a16="http://schemas.microsoft.com/office/drawing/2014/main" id="{EF4F423E-7B61-48E1-B27B-BF69A716C12E}"/>
              </a:ext>
            </a:extLst>
          </p:cNvPr>
          <p:cNvSpPr/>
          <p:nvPr/>
        </p:nvSpPr>
        <p:spPr>
          <a:xfrm>
            <a:off x="1577829" y="2222433"/>
            <a:ext cx="1164657" cy="554558"/>
          </a:xfrm>
          <a:prstGeom prst="round2SameRect">
            <a:avLst/>
          </a:prstGeom>
          <a:solidFill>
            <a:srgbClr val="2C6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2CA1FC2-CF99-4199-BE32-3EA9FA30D553}"/>
              </a:ext>
            </a:extLst>
          </p:cNvPr>
          <p:cNvSpPr/>
          <p:nvPr/>
        </p:nvSpPr>
        <p:spPr>
          <a:xfrm>
            <a:off x="1793709" y="2251868"/>
            <a:ext cx="732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11200">
              <a:spcBef>
                <a:spcPct val="0"/>
              </a:spcBef>
            </a:pPr>
            <a:r>
              <a:rPr lang="es-AR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</a:t>
            </a:r>
          </a:p>
          <a:p>
            <a:pPr algn="ctr" defTabSz="711200">
              <a:spcBef>
                <a:spcPct val="0"/>
              </a:spcBef>
            </a:pPr>
            <a:r>
              <a:rPr lang="es-AR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Pymes</a:t>
            </a:r>
          </a:p>
        </p:txBody>
      </p:sp>
      <p:sp>
        <p:nvSpPr>
          <p:cNvPr id="47" name="Rectángulo: esquinas superiores redondeadas 46">
            <a:extLst>
              <a:ext uri="{FF2B5EF4-FFF2-40B4-BE49-F238E27FC236}">
                <a16:creationId xmlns:a16="http://schemas.microsoft.com/office/drawing/2014/main" id="{2D948379-CD95-4FBF-98B1-790DFFBACE58}"/>
              </a:ext>
            </a:extLst>
          </p:cNvPr>
          <p:cNvSpPr/>
          <p:nvPr/>
        </p:nvSpPr>
        <p:spPr>
          <a:xfrm rot="10800000">
            <a:off x="1577827" y="2802621"/>
            <a:ext cx="1164657" cy="554558"/>
          </a:xfrm>
          <a:prstGeom prst="round2SameRect">
            <a:avLst/>
          </a:prstGeom>
          <a:solidFill>
            <a:srgbClr val="41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9881CF5A-856C-45CE-8A5D-F93216E993EF}"/>
              </a:ext>
            </a:extLst>
          </p:cNvPr>
          <p:cNvSpPr/>
          <p:nvPr/>
        </p:nvSpPr>
        <p:spPr>
          <a:xfrm>
            <a:off x="1801447" y="2822016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11200">
              <a:spcBef>
                <a:spcPct val="0"/>
              </a:spcBef>
            </a:pPr>
            <a:r>
              <a:rPr lang="es-AR" sz="1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Badlar</a:t>
            </a:r>
            <a:endParaRPr lang="es-AR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11200">
              <a:spcBef>
                <a:spcPct val="0"/>
              </a:spcBef>
            </a:pPr>
            <a:r>
              <a:rPr lang="es-AR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+450</a:t>
            </a:r>
          </a:p>
        </p:txBody>
      </p:sp>
      <p:sp>
        <p:nvSpPr>
          <p:cNvPr id="50" name="6 Abrir llave">
            <a:extLst>
              <a:ext uri="{FF2B5EF4-FFF2-40B4-BE49-F238E27FC236}">
                <a16:creationId xmlns:a16="http://schemas.microsoft.com/office/drawing/2014/main" id="{34D1E897-E6E2-4687-B6A6-DF4870F9F379}"/>
              </a:ext>
            </a:extLst>
          </p:cNvPr>
          <p:cNvSpPr/>
          <p:nvPr/>
        </p:nvSpPr>
        <p:spPr>
          <a:xfrm>
            <a:off x="2901868" y="1949834"/>
            <a:ext cx="239713" cy="1663917"/>
          </a:xfrm>
          <a:prstGeom prst="leftBrace">
            <a:avLst>
              <a:gd name="adj1" fmla="val 49535"/>
              <a:gd name="adj2" fmla="val 50000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prstClr val="black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40FCC1D-79DC-4BF8-A3CD-43E58F5247E6}"/>
              </a:ext>
            </a:extLst>
          </p:cNvPr>
          <p:cNvSpPr/>
          <p:nvPr/>
        </p:nvSpPr>
        <p:spPr>
          <a:xfrm>
            <a:off x="3185251" y="2043288"/>
            <a:ext cx="1644978" cy="673742"/>
          </a:xfrm>
          <a:prstGeom prst="roundRect">
            <a:avLst/>
          </a:prstGeom>
          <a:solidFill>
            <a:srgbClr val="41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D470516-FFBB-4D78-AFFF-DCA743FF6922}"/>
              </a:ext>
            </a:extLst>
          </p:cNvPr>
          <p:cNvSpPr/>
          <p:nvPr/>
        </p:nvSpPr>
        <p:spPr>
          <a:xfrm>
            <a:off x="3231972" y="2156212"/>
            <a:ext cx="153920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es-AR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Condición Pyme 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es-AR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</a:t>
            </a:r>
            <a:r>
              <a:rPr lang="es-AR" sz="1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SEPyME</a:t>
            </a:r>
            <a:endParaRPr lang="es-AR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E141E50F-D521-4C33-AFC0-E8B5B5B0208C}"/>
              </a:ext>
            </a:extLst>
          </p:cNvPr>
          <p:cNvSpPr/>
          <p:nvPr/>
        </p:nvSpPr>
        <p:spPr>
          <a:xfrm>
            <a:off x="3212722" y="2827778"/>
            <a:ext cx="1644978" cy="462025"/>
          </a:xfrm>
          <a:prstGeom prst="roundRect">
            <a:avLst/>
          </a:prstGeom>
          <a:solidFill>
            <a:srgbClr val="2C6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B148A10D-298A-40EF-AB73-D56099CF759F}"/>
              </a:ext>
            </a:extLst>
          </p:cNvPr>
          <p:cNvSpPr/>
          <p:nvPr/>
        </p:nvSpPr>
        <p:spPr>
          <a:xfrm>
            <a:off x="3310241" y="2937941"/>
            <a:ext cx="139871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</a:pPr>
            <a:r>
              <a:rPr lang="es-AR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Tope Tasa Fija</a:t>
            </a:r>
          </a:p>
        </p:txBody>
      </p:sp>
      <p:graphicFrame>
        <p:nvGraphicFramePr>
          <p:cNvPr id="55" name="11 Tabla">
            <a:extLst>
              <a:ext uri="{FF2B5EF4-FFF2-40B4-BE49-F238E27FC236}">
                <a16:creationId xmlns:a16="http://schemas.microsoft.com/office/drawing/2014/main" id="{91685028-BD6E-4AFF-A044-47E58E4C2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122545"/>
              </p:ext>
            </p:extLst>
          </p:nvPr>
        </p:nvGraphicFramePr>
        <p:xfrm>
          <a:off x="5420094" y="1840745"/>
          <a:ext cx="2316909" cy="126640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226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883"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Plazo</a:t>
                      </a:r>
                    </a:p>
                  </a:txBody>
                  <a:tcPr marL="91388" marR="91388" marT="45741" marB="45741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1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Tope</a:t>
                      </a:r>
                    </a:p>
                  </a:txBody>
                  <a:tcPr marL="91388" marR="91388" marT="45741" marB="45741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1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83"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AR" sz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a 5 años</a:t>
                      </a:r>
                      <a:endParaRPr lang="es-A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1388" marR="91388" marT="45741" marB="45741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8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AR" sz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a 7 años</a:t>
                      </a:r>
                      <a:endParaRPr lang="es-A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91388" marR="91388" marT="45741" marB="457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8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20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" name="6 Abrir llave">
            <a:extLst>
              <a:ext uri="{FF2B5EF4-FFF2-40B4-BE49-F238E27FC236}">
                <a16:creationId xmlns:a16="http://schemas.microsoft.com/office/drawing/2014/main" id="{D7A40D87-5534-4688-AEF7-6EB6FD44C6AD}"/>
              </a:ext>
            </a:extLst>
          </p:cNvPr>
          <p:cNvSpPr/>
          <p:nvPr/>
        </p:nvSpPr>
        <p:spPr>
          <a:xfrm>
            <a:off x="5152580" y="1523617"/>
            <a:ext cx="239713" cy="2436141"/>
          </a:xfrm>
          <a:prstGeom prst="leftBrace">
            <a:avLst>
              <a:gd name="adj1" fmla="val 49535"/>
              <a:gd name="adj2" fmla="val 6343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prstClr val="black"/>
              </a:solidFill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2A118AD1-A3BE-4F87-ABAF-9D613B1186B5}"/>
              </a:ext>
            </a:extLst>
          </p:cNvPr>
          <p:cNvSpPr/>
          <p:nvPr/>
        </p:nvSpPr>
        <p:spPr>
          <a:xfrm>
            <a:off x="8482026" y="2519345"/>
            <a:ext cx="2377884" cy="1420476"/>
          </a:xfrm>
          <a:prstGeom prst="rect">
            <a:avLst/>
          </a:prstGeom>
          <a:solidFill>
            <a:srgbClr val="41B3E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5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8737" tIns="108737" rIns="108737" bIns="108737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Distintos Subsidios según condiciones dadas. </a:t>
            </a:r>
            <a:br>
              <a:rPr lang="es-AR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Ejemplo: Min </a:t>
            </a:r>
            <a:r>
              <a:rPr lang="es-AR" sz="1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</a:t>
            </a:r>
            <a:r>
              <a:rPr lang="es-AR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s-AR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Mendoza, San Juan, Neuquén, PRODEPRO</a:t>
            </a:r>
            <a:r>
              <a:rPr lang="es-AR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13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MinTur</a:t>
            </a:r>
            <a:r>
              <a:rPr lang="es-AR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</p:txBody>
      </p:sp>
      <p:sp>
        <p:nvSpPr>
          <p:cNvPr id="59" name="Forma libre 63">
            <a:extLst>
              <a:ext uri="{FF2B5EF4-FFF2-40B4-BE49-F238E27FC236}">
                <a16:creationId xmlns:a16="http://schemas.microsoft.com/office/drawing/2014/main" id="{8D21104A-1F9F-41C9-B6A4-99ECABB181AB}"/>
              </a:ext>
            </a:extLst>
          </p:cNvPr>
          <p:cNvSpPr/>
          <p:nvPr/>
        </p:nvSpPr>
        <p:spPr>
          <a:xfrm>
            <a:off x="9176992" y="1678906"/>
            <a:ext cx="922608" cy="922608"/>
          </a:xfrm>
          <a:custGeom>
            <a:avLst/>
            <a:gdLst>
              <a:gd name="connsiteX0" fmla="*/ 674673 w 950505"/>
              <a:gd name="connsiteY0" fmla="*/ 151547 h 950505"/>
              <a:gd name="connsiteX1" fmla="*/ 748607 w 950505"/>
              <a:gd name="connsiteY1" fmla="*/ 89506 h 950505"/>
              <a:gd name="connsiteX2" fmla="*/ 807672 w 950505"/>
              <a:gd name="connsiteY2" fmla="*/ 139067 h 950505"/>
              <a:gd name="connsiteX3" fmla="*/ 759411 w 950505"/>
              <a:gd name="connsiteY3" fmla="*/ 222651 h 950505"/>
              <a:gd name="connsiteX4" fmla="*/ 836091 w 950505"/>
              <a:gd name="connsiteY4" fmla="*/ 355464 h 950505"/>
              <a:gd name="connsiteX5" fmla="*/ 932607 w 950505"/>
              <a:gd name="connsiteY5" fmla="*/ 355462 h 950505"/>
              <a:gd name="connsiteX6" fmla="*/ 945996 w 950505"/>
              <a:gd name="connsiteY6" fmla="*/ 431394 h 950505"/>
              <a:gd name="connsiteX7" fmla="*/ 855300 w 950505"/>
              <a:gd name="connsiteY7" fmla="*/ 464402 h 950505"/>
              <a:gd name="connsiteX8" fmla="*/ 828669 w 950505"/>
              <a:gd name="connsiteY8" fmla="*/ 615432 h 950505"/>
              <a:gd name="connsiteX9" fmla="*/ 902607 w 950505"/>
              <a:gd name="connsiteY9" fmla="*/ 677470 h 950505"/>
              <a:gd name="connsiteX10" fmla="*/ 864055 w 950505"/>
              <a:gd name="connsiteY10" fmla="*/ 744243 h 950505"/>
              <a:gd name="connsiteX11" fmla="*/ 773360 w 950505"/>
              <a:gd name="connsiteY11" fmla="*/ 711230 h 950505"/>
              <a:gd name="connsiteX12" fmla="*/ 655880 w 950505"/>
              <a:gd name="connsiteY12" fmla="*/ 809808 h 950505"/>
              <a:gd name="connsiteX13" fmla="*/ 672642 w 950505"/>
              <a:gd name="connsiteY13" fmla="*/ 904858 h 950505"/>
              <a:gd name="connsiteX14" fmla="*/ 600188 w 950505"/>
              <a:gd name="connsiteY14" fmla="*/ 931229 h 950505"/>
              <a:gd name="connsiteX15" fmla="*/ 551932 w 950505"/>
              <a:gd name="connsiteY15" fmla="*/ 847642 h 950505"/>
              <a:gd name="connsiteX16" fmla="*/ 398573 w 950505"/>
              <a:gd name="connsiteY16" fmla="*/ 847642 h 950505"/>
              <a:gd name="connsiteX17" fmla="*/ 350317 w 950505"/>
              <a:gd name="connsiteY17" fmla="*/ 931229 h 950505"/>
              <a:gd name="connsiteX18" fmla="*/ 277863 w 950505"/>
              <a:gd name="connsiteY18" fmla="*/ 904858 h 950505"/>
              <a:gd name="connsiteX19" fmla="*/ 294625 w 950505"/>
              <a:gd name="connsiteY19" fmla="*/ 809808 h 950505"/>
              <a:gd name="connsiteX20" fmla="*/ 177145 w 950505"/>
              <a:gd name="connsiteY20" fmla="*/ 711230 h 950505"/>
              <a:gd name="connsiteX21" fmla="*/ 86450 w 950505"/>
              <a:gd name="connsiteY21" fmla="*/ 744243 h 950505"/>
              <a:gd name="connsiteX22" fmla="*/ 47898 w 950505"/>
              <a:gd name="connsiteY22" fmla="*/ 677470 h 950505"/>
              <a:gd name="connsiteX23" fmla="*/ 121836 w 950505"/>
              <a:gd name="connsiteY23" fmla="*/ 615432 h 950505"/>
              <a:gd name="connsiteX24" fmla="*/ 95205 w 950505"/>
              <a:gd name="connsiteY24" fmla="*/ 464402 h 950505"/>
              <a:gd name="connsiteX25" fmla="*/ 4509 w 950505"/>
              <a:gd name="connsiteY25" fmla="*/ 431394 h 950505"/>
              <a:gd name="connsiteX26" fmla="*/ 17898 w 950505"/>
              <a:gd name="connsiteY26" fmla="*/ 355462 h 950505"/>
              <a:gd name="connsiteX27" fmla="*/ 114414 w 950505"/>
              <a:gd name="connsiteY27" fmla="*/ 355464 h 950505"/>
              <a:gd name="connsiteX28" fmla="*/ 191094 w 950505"/>
              <a:gd name="connsiteY28" fmla="*/ 222651 h 950505"/>
              <a:gd name="connsiteX29" fmla="*/ 142833 w 950505"/>
              <a:gd name="connsiteY29" fmla="*/ 139067 h 950505"/>
              <a:gd name="connsiteX30" fmla="*/ 201898 w 950505"/>
              <a:gd name="connsiteY30" fmla="*/ 89506 h 950505"/>
              <a:gd name="connsiteX31" fmla="*/ 275832 w 950505"/>
              <a:gd name="connsiteY31" fmla="*/ 151547 h 950505"/>
              <a:gd name="connsiteX32" fmla="*/ 419943 w 950505"/>
              <a:gd name="connsiteY32" fmla="*/ 99095 h 950505"/>
              <a:gd name="connsiteX33" fmla="*/ 436701 w 950505"/>
              <a:gd name="connsiteY33" fmla="*/ 4045 h 950505"/>
              <a:gd name="connsiteX34" fmla="*/ 513804 w 950505"/>
              <a:gd name="connsiteY34" fmla="*/ 4045 h 950505"/>
              <a:gd name="connsiteX35" fmla="*/ 530562 w 950505"/>
              <a:gd name="connsiteY35" fmla="*/ 99095 h 950505"/>
              <a:gd name="connsiteX36" fmla="*/ 674673 w 950505"/>
              <a:gd name="connsiteY36" fmla="*/ 151547 h 95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0505" h="950505">
                <a:moveTo>
                  <a:pt x="674673" y="151547"/>
                </a:moveTo>
                <a:lnTo>
                  <a:pt x="748607" y="89506"/>
                </a:lnTo>
                <a:lnTo>
                  <a:pt x="807672" y="139067"/>
                </a:lnTo>
                <a:lnTo>
                  <a:pt x="759411" y="222651"/>
                </a:lnTo>
                <a:cubicBezTo>
                  <a:pt x="793727" y="261254"/>
                  <a:pt x="819818" y="306444"/>
                  <a:pt x="836091" y="355464"/>
                </a:cubicBezTo>
                <a:lnTo>
                  <a:pt x="932607" y="355462"/>
                </a:lnTo>
                <a:lnTo>
                  <a:pt x="945996" y="431394"/>
                </a:lnTo>
                <a:lnTo>
                  <a:pt x="855300" y="464402"/>
                </a:lnTo>
                <a:cubicBezTo>
                  <a:pt x="856774" y="516031"/>
                  <a:pt x="847713" y="567420"/>
                  <a:pt x="828669" y="615432"/>
                </a:cubicBezTo>
                <a:lnTo>
                  <a:pt x="902607" y="677470"/>
                </a:lnTo>
                <a:lnTo>
                  <a:pt x="864055" y="744243"/>
                </a:lnTo>
                <a:lnTo>
                  <a:pt x="773360" y="711230"/>
                </a:lnTo>
                <a:cubicBezTo>
                  <a:pt x="741302" y="751728"/>
                  <a:pt x="701329" y="785269"/>
                  <a:pt x="655880" y="809808"/>
                </a:cubicBezTo>
                <a:lnTo>
                  <a:pt x="672642" y="904858"/>
                </a:lnTo>
                <a:lnTo>
                  <a:pt x="600188" y="931229"/>
                </a:lnTo>
                <a:lnTo>
                  <a:pt x="551932" y="847642"/>
                </a:lnTo>
                <a:cubicBezTo>
                  <a:pt x="501343" y="858059"/>
                  <a:pt x="449162" y="858059"/>
                  <a:pt x="398573" y="847642"/>
                </a:cubicBezTo>
                <a:lnTo>
                  <a:pt x="350317" y="931229"/>
                </a:lnTo>
                <a:lnTo>
                  <a:pt x="277863" y="904858"/>
                </a:lnTo>
                <a:lnTo>
                  <a:pt x="294625" y="809808"/>
                </a:lnTo>
                <a:cubicBezTo>
                  <a:pt x="249176" y="785270"/>
                  <a:pt x="209202" y="751728"/>
                  <a:pt x="177145" y="711230"/>
                </a:cubicBezTo>
                <a:lnTo>
                  <a:pt x="86450" y="744243"/>
                </a:lnTo>
                <a:lnTo>
                  <a:pt x="47898" y="677470"/>
                </a:lnTo>
                <a:lnTo>
                  <a:pt x="121836" y="615432"/>
                </a:lnTo>
                <a:cubicBezTo>
                  <a:pt x="102793" y="567420"/>
                  <a:pt x="93731" y="516032"/>
                  <a:pt x="95205" y="464402"/>
                </a:cubicBezTo>
                <a:lnTo>
                  <a:pt x="4509" y="431394"/>
                </a:lnTo>
                <a:lnTo>
                  <a:pt x="17898" y="355462"/>
                </a:lnTo>
                <a:lnTo>
                  <a:pt x="114414" y="355464"/>
                </a:lnTo>
                <a:cubicBezTo>
                  <a:pt x="130687" y="306444"/>
                  <a:pt x="156778" y="261254"/>
                  <a:pt x="191094" y="222651"/>
                </a:cubicBezTo>
                <a:lnTo>
                  <a:pt x="142833" y="139067"/>
                </a:lnTo>
                <a:lnTo>
                  <a:pt x="201898" y="89506"/>
                </a:lnTo>
                <a:lnTo>
                  <a:pt x="275832" y="151547"/>
                </a:lnTo>
                <a:cubicBezTo>
                  <a:pt x="319807" y="124456"/>
                  <a:pt x="368842" y="106609"/>
                  <a:pt x="419943" y="99095"/>
                </a:cubicBezTo>
                <a:lnTo>
                  <a:pt x="436701" y="4045"/>
                </a:lnTo>
                <a:lnTo>
                  <a:pt x="513804" y="4045"/>
                </a:lnTo>
                <a:lnTo>
                  <a:pt x="530562" y="99095"/>
                </a:lnTo>
                <a:cubicBezTo>
                  <a:pt x="581663" y="106609"/>
                  <a:pt x="630697" y="124456"/>
                  <a:pt x="674673" y="151547"/>
                </a:cubicBezTo>
                <a:close/>
              </a:path>
            </a:pathLst>
          </a:custGeom>
          <a:solidFill>
            <a:srgbClr val="2C61A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874" tIns="240431" rIns="208874" bIns="257055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Menos (-) …</a:t>
            </a:r>
          </a:p>
        </p:txBody>
      </p:sp>
      <p:sp>
        <p:nvSpPr>
          <p:cNvPr id="60" name="Flecha circular 64">
            <a:extLst>
              <a:ext uri="{FF2B5EF4-FFF2-40B4-BE49-F238E27FC236}">
                <a16:creationId xmlns:a16="http://schemas.microsoft.com/office/drawing/2014/main" id="{95C50534-C654-430F-ABCA-C13D0EBC139E}"/>
              </a:ext>
            </a:extLst>
          </p:cNvPr>
          <p:cNvSpPr/>
          <p:nvPr/>
        </p:nvSpPr>
        <p:spPr>
          <a:xfrm>
            <a:off x="9057745" y="1549246"/>
            <a:ext cx="1134808" cy="1134808"/>
          </a:xfrm>
          <a:prstGeom prst="circularArrow">
            <a:avLst>
              <a:gd name="adj1" fmla="val 4878"/>
              <a:gd name="adj2" fmla="val 312630"/>
              <a:gd name="adj3" fmla="val 2846712"/>
              <a:gd name="adj4" fmla="val 15683752"/>
              <a:gd name="adj5" fmla="val 5691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FE8067F8-FA98-415B-ADF2-D3A7DE2456D5}"/>
              </a:ext>
            </a:extLst>
          </p:cNvPr>
          <p:cNvGrpSpPr/>
          <p:nvPr/>
        </p:nvGrpSpPr>
        <p:grpSpPr>
          <a:xfrm>
            <a:off x="7820094" y="2658815"/>
            <a:ext cx="601303" cy="838450"/>
            <a:chOff x="5059655" y="2192432"/>
            <a:chExt cx="818950" cy="1080120"/>
          </a:xfrm>
        </p:grpSpPr>
        <p:cxnSp>
          <p:nvCxnSpPr>
            <p:cNvPr id="63" name="22 Conector recto de flecha">
              <a:extLst>
                <a:ext uri="{FF2B5EF4-FFF2-40B4-BE49-F238E27FC236}">
                  <a16:creationId xmlns:a16="http://schemas.microsoft.com/office/drawing/2014/main" id="{9CF93C75-6862-4DC4-8869-A1867019474D}"/>
                </a:ext>
              </a:extLst>
            </p:cNvPr>
            <p:cNvCxnSpPr/>
            <p:nvPr/>
          </p:nvCxnSpPr>
          <p:spPr>
            <a:xfrm flipH="1">
              <a:off x="5073086" y="3056528"/>
              <a:ext cx="805519" cy="0"/>
            </a:xfrm>
            <a:prstGeom prst="straightConnector1">
              <a:avLst/>
            </a:prstGeom>
            <a:ln w="19050">
              <a:solidFill>
                <a:srgbClr val="CFECF8"/>
              </a:solidFill>
              <a:tailEnd type="arrow"/>
            </a:ln>
            <a:effectLst>
              <a:innerShdw blurRad="63500" dist="50800" dir="2700000">
                <a:srgbClr val="00B0F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21 Conector recto de flecha">
              <a:extLst>
                <a:ext uri="{FF2B5EF4-FFF2-40B4-BE49-F238E27FC236}">
                  <a16:creationId xmlns:a16="http://schemas.microsoft.com/office/drawing/2014/main" id="{1F54AD1B-AA41-418C-9CE4-FFD6FB09B205}"/>
                </a:ext>
              </a:extLst>
            </p:cNvPr>
            <p:cNvCxnSpPr/>
            <p:nvPr/>
          </p:nvCxnSpPr>
          <p:spPr>
            <a:xfrm flipH="1">
              <a:off x="5059655" y="3272552"/>
              <a:ext cx="805519" cy="0"/>
            </a:xfrm>
            <a:prstGeom prst="straightConnector1">
              <a:avLst/>
            </a:prstGeom>
            <a:ln w="19050">
              <a:solidFill>
                <a:srgbClr val="CFECF8"/>
              </a:solidFill>
              <a:tailEnd type="arrow"/>
            </a:ln>
            <a:effectLst>
              <a:innerShdw blurRad="63500" dist="50800" dir="2700000">
                <a:srgbClr val="00B0F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23 Conector recto de flecha">
              <a:extLst>
                <a:ext uri="{FF2B5EF4-FFF2-40B4-BE49-F238E27FC236}">
                  <a16:creationId xmlns:a16="http://schemas.microsoft.com/office/drawing/2014/main" id="{63F4CC90-8E2E-4C96-825C-3603217A6EB5}"/>
                </a:ext>
              </a:extLst>
            </p:cNvPr>
            <p:cNvCxnSpPr/>
            <p:nvPr/>
          </p:nvCxnSpPr>
          <p:spPr>
            <a:xfrm flipH="1">
              <a:off x="5073086" y="2840504"/>
              <a:ext cx="805519" cy="0"/>
            </a:xfrm>
            <a:prstGeom prst="straightConnector1">
              <a:avLst/>
            </a:prstGeom>
            <a:ln w="19050">
              <a:solidFill>
                <a:srgbClr val="CFECF8"/>
              </a:solidFill>
              <a:tailEnd type="arrow"/>
            </a:ln>
            <a:effectLst>
              <a:innerShdw blurRad="63500" dist="50800" dir="2700000">
                <a:srgbClr val="00B0F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24 Conector recto de flecha">
              <a:extLst>
                <a:ext uri="{FF2B5EF4-FFF2-40B4-BE49-F238E27FC236}">
                  <a16:creationId xmlns:a16="http://schemas.microsoft.com/office/drawing/2014/main" id="{71044133-FB02-47B2-8FDB-40CBEA6E2165}"/>
                </a:ext>
              </a:extLst>
            </p:cNvPr>
            <p:cNvCxnSpPr/>
            <p:nvPr/>
          </p:nvCxnSpPr>
          <p:spPr>
            <a:xfrm flipH="1">
              <a:off x="5073086" y="2624480"/>
              <a:ext cx="805519" cy="0"/>
            </a:xfrm>
            <a:prstGeom prst="straightConnector1">
              <a:avLst/>
            </a:prstGeom>
            <a:ln w="19050">
              <a:solidFill>
                <a:srgbClr val="CFECF8"/>
              </a:solidFill>
              <a:tailEnd type="arrow"/>
            </a:ln>
            <a:effectLst>
              <a:innerShdw blurRad="63500" dist="50800" dir="2700000">
                <a:srgbClr val="00B0F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25 Conector recto de flecha">
              <a:extLst>
                <a:ext uri="{FF2B5EF4-FFF2-40B4-BE49-F238E27FC236}">
                  <a16:creationId xmlns:a16="http://schemas.microsoft.com/office/drawing/2014/main" id="{128CD92F-1EB0-4A57-928E-96346D33B751}"/>
                </a:ext>
              </a:extLst>
            </p:cNvPr>
            <p:cNvCxnSpPr/>
            <p:nvPr/>
          </p:nvCxnSpPr>
          <p:spPr>
            <a:xfrm flipH="1">
              <a:off x="5073086" y="2408456"/>
              <a:ext cx="805519" cy="0"/>
            </a:xfrm>
            <a:prstGeom prst="straightConnector1">
              <a:avLst/>
            </a:prstGeom>
            <a:ln w="19050">
              <a:solidFill>
                <a:srgbClr val="CFECF8"/>
              </a:solidFill>
              <a:tailEnd type="arrow"/>
            </a:ln>
            <a:effectLst>
              <a:innerShdw blurRad="63500" dist="50800" dir="2700000">
                <a:srgbClr val="00B0F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26 Conector recto de flecha">
              <a:extLst>
                <a:ext uri="{FF2B5EF4-FFF2-40B4-BE49-F238E27FC236}">
                  <a16:creationId xmlns:a16="http://schemas.microsoft.com/office/drawing/2014/main" id="{D97D3BE7-BD65-4D5D-830A-8605A25DBF61}"/>
                </a:ext>
              </a:extLst>
            </p:cNvPr>
            <p:cNvCxnSpPr/>
            <p:nvPr/>
          </p:nvCxnSpPr>
          <p:spPr>
            <a:xfrm flipH="1">
              <a:off x="5073086" y="2192432"/>
              <a:ext cx="805519" cy="0"/>
            </a:xfrm>
            <a:prstGeom prst="straightConnector1">
              <a:avLst/>
            </a:prstGeom>
            <a:ln w="19050">
              <a:solidFill>
                <a:srgbClr val="CFECF8"/>
              </a:solidFill>
              <a:tailEnd type="arrow"/>
            </a:ln>
            <a:effectLst>
              <a:innerShdw blurRad="63500" dist="50800" dir="2700000">
                <a:srgbClr val="00B0F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6 Abrir llave">
            <a:extLst>
              <a:ext uri="{FF2B5EF4-FFF2-40B4-BE49-F238E27FC236}">
                <a16:creationId xmlns:a16="http://schemas.microsoft.com/office/drawing/2014/main" id="{2AAC8D24-A663-498F-BCA4-2CBB90B48886}"/>
              </a:ext>
            </a:extLst>
          </p:cNvPr>
          <p:cNvSpPr/>
          <p:nvPr/>
        </p:nvSpPr>
        <p:spPr>
          <a:xfrm>
            <a:off x="3093214" y="3558407"/>
            <a:ext cx="239713" cy="2591295"/>
          </a:xfrm>
          <a:prstGeom prst="leftBrace">
            <a:avLst>
              <a:gd name="adj1" fmla="val 49535"/>
              <a:gd name="adj2" fmla="val 50483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prstClr val="black"/>
              </a:solidFill>
            </a:endParaRPr>
          </a:p>
        </p:txBody>
      </p:sp>
      <p:sp>
        <p:nvSpPr>
          <p:cNvPr id="75" name="Rectángulo: esquinas superiores redondeadas 74">
            <a:extLst>
              <a:ext uri="{FF2B5EF4-FFF2-40B4-BE49-F238E27FC236}">
                <a16:creationId xmlns:a16="http://schemas.microsoft.com/office/drawing/2014/main" id="{CFD95F45-6132-48F2-9CDA-C34F6551D1A1}"/>
              </a:ext>
            </a:extLst>
          </p:cNvPr>
          <p:cNvSpPr/>
          <p:nvPr/>
        </p:nvSpPr>
        <p:spPr>
          <a:xfrm>
            <a:off x="3341046" y="4459862"/>
            <a:ext cx="1164657" cy="554558"/>
          </a:xfrm>
          <a:prstGeom prst="round2SameRect">
            <a:avLst/>
          </a:prstGeom>
          <a:solidFill>
            <a:srgbClr val="41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AAC2431E-D834-43EF-A884-D0548BC28913}"/>
              </a:ext>
            </a:extLst>
          </p:cNvPr>
          <p:cNvSpPr/>
          <p:nvPr/>
        </p:nvSpPr>
        <p:spPr>
          <a:xfrm>
            <a:off x="3745279" y="44892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11200">
              <a:spcBef>
                <a:spcPct val="0"/>
              </a:spcBef>
            </a:pPr>
            <a:r>
              <a:rPr lang="es-A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</p:txBody>
      </p:sp>
      <p:sp>
        <p:nvSpPr>
          <p:cNvPr id="77" name="Rectángulo: esquinas superiores redondeadas 76">
            <a:extLst>
              <a:ext uri="{FF2B5EF4-FFF2-40B4-BE49-F238E27FC236}">
                <a16:creationId xmlns:a16="http://schemas.microsoft.com/office/drawing/2014/main" id="{136838F1-97B2-4979-A114-653D19440BB7}"/>
              </a:ext>
            </a:extLst>
          </p:cNvPr>
          <p:cNvSpPr/>
          <p:nvPr/>
        </p:nvSpPr>
        <p:spPr>
          <a:xfrm rot="10800000">
            <a:off x="3341044" y="5040050"/>
            <a:ext cx="1164657" cy="554558"/>
          </a:xfrm>
          <a:prstGeom prst="round2SameRect">
            <a:avLst/>
          </a:prstGeom>
          <a:solidFill>
            <a:srgbClr val="2C6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27162FE9-499A-47C5-91EA-7207628B759D}"/>
              </a:ext>
            </a:extLst>
          </p:cNvPr>
          <p:cNvSpPr/>
          <p:nvPr/>
        </p:nvSpPr>
        <p:spPr>
          <a:xfrm>
            <a:off x="3487719" y="5184574"/>
            <a:ext cx="856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11200">
              <a:spcBef>
                <a:spcPct val="0"/>
              </a:spcBef>
            </a:pPr>
            <a:r>
              <a:rPr lang="es-AR" sz="1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Badlar</a:t>
            </a:r>
            <a:r>
              <a:rPr lang="es-AR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</a:p>
        </p:txBody>
      </p:sp>
      <p:graphicFrame>
        <p:nvGraphicFramePr>
          <p:cNvPr id="87" name="11 Tabla">
            <a:extLst>
              <a:ext uri="{FF2B5EF4-FFF2-40B4-BE49-F238E27FC236}">
                <a16:creationId xmlns:a16="http://schemas.microsoft.com/office/drawing/2014/main" id="{294BDC88-22C3-4126-B45D-A58090FF6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981166"/>
              </p:ext>
            </p:extLst>
          </p:nvPr>
        </p:nvGraphicFramePr>
        <p:xfrm>
          <a:off x="4563329" y="4447214"/>
          <a:ext cx="2949426" cy="17235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250">
                <a:tc>
                  <a:txBody>
                    <a:bodyPr/>
                    <a:lstStyle/>
                    <a:p>
                      <a:endParaRPr lang="es-AR" sz="120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AR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s-AR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AR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Años</a:t>
                      </a:r>
                      <a:endParaRPr lang="es-AR" sz="1200" baseline="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4,50%</a:t>
                      </a:r>
                      <a:endParaRPr lang="es-AR" sz="120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5,00%</a:t>
                      </a:r>
                      <a:endParaRPr lang="es-AR" sz="120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5,75%</a:t>
                      </a:r>
                      <a:endParaRPr lang="es-AR" sz="120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Años</a:t>
                      </a:r>
                      <a:endParaRPr lang="es-AR" sz="1200" baseline="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5,00%</a:t>
                      </a:r>
                      <a:endParaRPr lang="es-AR" sz="120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5,50%</a:t>
                      </a:r>
                      <a:endParaRPr lang="es-AR" sz="120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6,25%</a:t>
                      </a:r>
                      <a:endParaRPr lang="es-AR" sz="120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Años</a:t>
                      </a:r>
                      <a:endParaRPr lang="es-AR" sz="1200" baseline="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5,25%</a:t>
                      </a:r>
                      <a:endParaRPr lang="es-AR" sz="120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5,75%</a:t>
                      </a:r>
                      <a:endParaRPr lang="es-AR" sz="120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6,50%</a:t>
                      </a:r>
                      <a:endParaRPr lang="es-AR" sz="120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Años</a:t>
                      </a:r>
                      <a:endParaRPr lang="es-AR" sz="1200" baseline="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5,50%</a:t>
                      </a:r>
                      <a:endParaRPr lang="es-AR" sz="120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6,00%</a:t>
                      </a:r>
                      <a:endParaRPr lang="es-AR" sz="120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6,75%</a:t>
                      </a:r>
                      <a:endParaRPr lang="es-AR" sz="120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Años</a:t>
                      </a:r>
                      <a:endParaRPr lang="es-AR" sz="1200" baseline="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6,00%</a:t>
                      </a:r>
                      <a:endParaRPr lang="es-AR" sz="120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6,50%</a:t>
                      </a:r>
                      <a:endParaRPr lang="es-AR" sz="120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7,25%</a:t>
                      </a:r>
                      <a:endParaRPr lang="es-AR" sz="120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388" marR="91388" marT="45741" marB="4574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8" name="Rectángulo: esquinas superiores redondeadas 87">
            <a:extLst>
              <a:ext uri="{FF2B5EF4-FFF2-40B4-BE49-F238E27FC236}">
                <a16:creationId xmlns:a16="http://schemas.microsoft.com/office/drawing/2014/main" id="{F9B902D6-450B-4799-A124-56329731247C}"/>
              </a:ext>
            </a:extLst>
          </p:cNvPr>
          <p:cNvSpPr/>
          <p:nvPr/>
        </p:nvSpPr>
        <p:spPr>
          <a:xfrm>
            <a:off x="7694175" y="4459862"/>
            <a:ext cx="1164657" cy="554558"/>
          </a:xfrm>
          <a:prstGeom prst="round2SameRect">
            <a:avLst/>
          </a:prstGeom>
          <a:solidFill>
            <a:srgbClr val="41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052C9A8B-CA7A-49A8-924D-AAEA513B788F}"/>
              </a:ext>
            </a:extLst>
          </p:cNvPr>
          <p:cNvSpPr/>
          <p:nvPr/>
        </p:nvSpPr>
        <p:spPr>
          <a:xfrm>
            <a:off x="7875591" y="4489297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11200">
              <a:spcBef>
                <a:spcPct val="0"/>
              </a:spcBef>
            </a:pPr>
            <a:r>
              <a:rPr lang="es-A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U$D</a:t>
            </a:r>
          </a:p>
        </p:txBody>
      </p:sp>
      <p:sp>
        <p:nvSpPr>
          <p:cNvPr id="90" name="Rectángulo: esquinas superiores redondeadas 89">
            <a:extLst>
              <a:ext uri="{FF2B5EF4-FFF2-40B4-BE49-F238E27FC236}">
                <a16:creationId xmlns:a16="http://schemas.microsoft.com/office/drawing/2014/main" id="{4EFFB9AC-1095-4644-8DB0-A78860369FCD}"/>
              </a:ext>
            </a:extLst>
          </p:cNvPr>
          <p:cNvSpPr/>
          <p:nvPr/>
        </p:nvSpPr>
        <p:spPr>
          <a:xfrm rot="10800000">
            <a:off x="7694173" y="5040050"/>
            <a:ext cx="1164657" cy="554558"/>
          </a:xfrm>
          <a:prstGeom prst="round2SameRect">
            <a:avLst/>
          </a:prstGeom>
          <a:solidFill>
            <a:srgbClr val="2C6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7E5198C1-C8E1-4E76-8AFC-333DE6D816D2}"/>
              </a:ext>
            </a:extLst>
          </p:cNvPr>
          <p:cNvSpPr/>
          <p:nvPr/>
        </p:nvSpPr>
        <p:spPr>
          <a:xfrm>
            <a:off x="7900961" y="5184574"/>
            <a:ext cx="736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11200">
              <a:spcBef>
                <a:spcPct val="0"/>
              </a:spcBef>
            </a:pPr>
            <a:r>
              <a:rPr lang="es-AR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Libor +</a:t>
            </a:r>
          </a:p>
        </p:txBody>
      </p:sp>
      <p:graphicFrame>
        <p:nvGraphicFramePr>
          <p:cNvPr id="95" name="15 Tabla">
            <a:extLst>
              <a:ext uri="{FF2B5EF4-FFF2-40B4-BE49-F238E27FC236}">
                <a16:creationId xmlns:a16="http://schemas.microsoft.com/office/drawing/2014/main" id="{3253859A-20CE-4CED-8ABD-C2D0FE8E3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170429"/>
              </p:ext>
            </p:extLst>
          </p:nvPr>
        </p:nvGraphicFramePr>
        <p:xfrm>
          <a:off x="8858830" y="4447214"/>
          <a:ext cx="3079842" cy="19340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9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AR" sz="12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AR" sz="12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AR" sz="12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AR" sz="12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91449" marR="91449" marT="45724" marB="457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1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A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Años</a:t>
                      </a:r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A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5,00%</a:t>
                      </a:r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A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5,50%</a:t>
                      </a:r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A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6,50%</a:t>
                      </a:r>
                    </a:p>
                  </a:txBody>
                  <a:tcPr marL="91449" marR="91449"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Años</a:t>
                      </a:r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A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5,50%</a:t>
                      </a:r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A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6,00%</a:t>
                      </a:r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A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7,00%</a:t>
                      </a:r>
                    </a:p>
                  </a:txBody>
                  <a:tcPr marL="91449" marR="91449"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Años</a:t>
                      </a:r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A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5,75%</a:t>
                      </a:r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A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6,25%</a:t>
                      </a:r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A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7,25%</a:t>
                      </a:r>
                    </a:p>
                  </a:txBody>
                  <a:tcPr marL="91449" marR="91449"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Años</a:t>
                      </a:r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A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6,00%</a:t>
                      </a:r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A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6,50%</a:t>
                      </a:r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A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7,50%</a:t>
                      </a:r>
                    </a:p>
                  </a:txBody>
                  <a:tcPr marL="91449" marR="91449" marT="45724" marB="457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años</a:t>
                      </a:r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kern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6,25%</a:t>
                      </a:r>
                      <a:endParaRPr lang="es-AR" sz="12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7,25%</a:t>
                      </a:r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8,25%</a:t>
                      </a:r>
                    </a:p>
                  </a:txBody>
                  <a:tcPr marL="91449" marR="91449" marT="45724" marB="457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1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años</a:t>
                      </a:r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A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6,50%</a:t>
                      </a:r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A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7,50%</a:t>
                      </a:r>
                    </a:p>
                  </a:txBody>
                  <a:tcPr marL="91449" marR="91449" marT="45724" marB="45724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AR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8,50%</a:t>
                      </a:r>
                    </a:p>
                  </a:txBody>
                  <a:tcPr marL="91449" marR="91449" marT="45724" marB="4572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6" name="Picture 7" descr="logo bice2.png">
            <a:extLst>
              <a:ext uri="{FF2B5EF4-FFF2-40B4-BE49-F238E27FC236}">
                <a16:creationId xmlns:a16="http://schemas.microsoft.com/office/drawing/2014/main" id="{A22C1CD2-11F1-41E0-BC92-414F12AFD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569" y="510609"/>
            <a:ext cx="2147467" cy="496184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9FC6BAF3-0A0D-48D7-9649-CA7B9F5C2A02}"/>
              </a:ext>
            </a:extLst>
          </p:cNvPr>
          <p:cNvGrpSpPr/>
          <p:nvPr/>
        </p:nvGrpSpPr>
        <p:grpSpPr>
          <a:xfrm>
            <a:off x="504885" y="1524022"/>
            <a:ext cx="778090" cy="778090"/>
            <a:chOff x="5600034" y="-518173"/>
            <a:chExt cx="1477645" cy="1477645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079F5F29-3548-4CC0-B2F8-20808143E752}"/>
                </a:ext>
              </a:extLst>
            </p:cNvPr>
            <p:cNvSpPr/>
            <p:nvPr/>
          </p:nvSpPr>
          <p:spPr>
            <a:xfrm>
              <a:off x="5600034" y="-518173"/>
              <a:ext cx="1477645" cy="1477645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2" name="Picture 9" descr="Iconos grilla-17.png">
              <a:extLst>
                <a:ext uri="{FF2B5EF4-FFF2-40B4-BE49-F238E27FC236}">
                  <a16:creationId xmlns:a16="http://schemas.microsoft.com/office/drawing/2014/main" id="{E207F423-6458-46F6-ADCA-0500602D9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0034" y="-518173"/>
              <a:ext cx="1477645" cy="1477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032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8ECB247-C13F-4864-BD3E-F1325CBB4EA6}"/>
              </a:ext>
            </a:extLst>
          </p:cNvPr>
          <p:cNvSpPr/>
          <p:nvPr/>
        </p:nvSpPr>
        <p:spPr>
          <a:xfrm>
            <a:off x="1597793" y="2338939"/>
            <a:ext cx="1272132" cy="673769"/>
          </a:xfrm>
          <a:prstGeom prst="roundRect">
            <a:avLst/>
          </a:prstGeom>
          <a:solidFill>
            <a:srgbClr val="2C6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 descr="barra_degradé_colores.png">
            <a:extLst>
              <a:ext uri="{FF2B5EF4-FFF2-40B4-BE49-F238E27FC236}">
                <a16:creationId xmlns:a16="http://schemas.microsoft.com/office/drawing/2014/main" id="{69D55E7E-0082-4655-9498-0AE011030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0444"/>
            <a:ext cx="12192000" cy="207819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FCCB96B7-5B52-4428-BAEB-2AB29F0D5BE7}"/>
              </a:ext>
            </a:extLst>
          </p:cNvPr>
          <p:cNvSpPr txBox="1"/>
          <p:nvPr/>
        </p:nvSpPr>
        <p:spPr>
          <a:xfrm>
            <a:off x="595075" y="859367"/>
            <a:ext cx="291137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spc="300" dirty="0">
                <a:solidFill>
                  <a:srgbClr val="2C61AC"/>
                </a:solidFill>
                <a:latin typeface="Arial"/>
                <a:cs typeface="Arial"/>
              </a:rPr>
              <a:t>Comercio Exterior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CEEC8-8C9C-4FFA-803C-5846EE25E263}"/>
              </a:ext>
            </a:extLst>
          </p:cNvPr>
          <p:cNvSpPr txBox="1"/>
          <p:nvPr/>
        </p:nvSpPr>
        <p:spPr>
          <a:xfrm>
            <a:off x="595076" y="520735"/>
            <a:ext cx="4486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 spc="400" dirty="0">
                <a:solidFill>
                  <a:srgbClr val="6F635E"/>
                </a:solidFill>
                <a:latin typeface="Arial"/>
                <a:cs typeface="Arial"/>
              </a:rPr>
              <a:t>| PRODUCTOS DE PRIMER PISO</a:t>
            </a:r>
          </a:p>
        </p:txBody>
      </p:sp>
      <p:pic>
        <p:nvPicPr>
          <p:cNvPr id="96" name="Picture 7" descr="logo bice2.png">
            <a:extLst>
              <a:ext uri="{FF2B5EF4-FFF2-40B4-BE49-F238E27FC236}">
                <a16:creationId xmlns:a16="http://schemas.microsoft.com/office/drawing/2014/main" id="{A22C1CD2-11F1-41E0-BC92-414F12AFD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569" y="510609"/>
            <a:ext cx="2147467" cy="496184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87F0B-034F-4AE8-B1DD-0DB398A44222}"/>
              </a:ext>
            </a:extLst>
          </p:cNvPr>
          <p:cNvSpPr/>
          <p:nvPr/>
        </p:nvSpPr>
        <p:spPr>
          <a:xfrm rot="16200000">
            <a:off x="-1251495" y="3620180"/>
            <a:ext cx="4308435" cy="429406"/>
          </a:xfrm>
          <a:prstGeom prst="rect">
            <a:avLst/>
          </a:prstGeom>
          <a:solidFill>
            <a:srgbClr val="41B3E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64E8F78-C95F-4760-9606-9E516AFD12AD}"/>
              </a:ext>
            </a:extLst>
          </p:cNvPr>
          <p:cNvSpPr/>
          <p:nvPr/>
        </p:nvSpPr>
        <p:spPr>
          <a:xfrm rot="16200000">
            <a:off x="-1245056" y="4055040"/>
            <a:ext cx="4286799" cy="30382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comercio exterior</a:t>
            </a:r>
          </a:p>
        </p:txBody>
      </p:sp>
      <p:sp>
        <p:nvSpPr>
          <p:cNvPr id="17" name="6 Abrir llave">
            <a:extLst>
              <a:ext uri="{FF2B5EF4-FFF2-40B4-BE49-F238E27FC236}">
                <a16:creationId xmlns:a16="http://schemas.microsoft.com/office/drawing/2014/main" id="{CCE75179-9FE2-43F2-9B5E-A8B2A95C56B5}"/>
              </a:ext>
            </a:extLst>
          </p:cNvPr>
          <p:cNvSpPr/>
          <p:nvPr/>
        </p:nvSpPr>
        <p:spPr>
          <a:xfrm>
            <a:off x="1346192" y="1698552"/>
            <a:ext cx="211868" cy="4295595"/>
          </a:xfrm>
          <a:prstGeom prst="leftBrace">
            <a:avLst>
              <a:gd name="adj1" fmla="val 49535"/>
              <a:gd name="adj2" fmla="val 50000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prstClr val="black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82852DD-A0CA-4C89-990E-9B851B63124D}"/>
              </a:ext>
            </a:extLst>
          </p:cNvPr>
          <p:cNvSpPr/>
          <p:nvPr/>
        </p:nvSpPr>
        <p:spPr>
          <a:xfrm>
            <a:off x="1604713" y="2423751"/>
            <a:ext cx="1265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11200">
              <a:spcBef>
                <a:spcPct val="0"/>
              </a:spcBef>
            </a:pPr>
            <a:r>
              <a:rPr lang="es-A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</a:t>
            </a:r>
          </a:p>
          <a:p>
            <a:pPr algn="ctr" defTabSz="711200">
              <a:spcBef>
                <a:spcPct val="0"/>
              </a:spcBef>
            </a:pPr>
            <a:r>
              <a:rPr lang="es-A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financiación</a:t>
            </a:r>
          </a:p>
        </p:txBody>
      </p:sp>
      <p:sp>
        <p:nvSpPr>
          <p:cNvPr id="27" name="6 Abrir llave">
            <a:extLst>
              <a:ext uri="{FF2B5EF4-FFF2-40B4-BE49-F238E27FC236}">
                <a16:creationId xmlns:a16="http://schemas.microsoft.com/office/drawing/2014/main" id="{E3FCCE42-7A72-496D-B8C7-946582F5188D}"/>
              </a:ext>
            </a:extLst>
          </p:cNvPr>
          <p:cNvSpPr/>
          <p:nvPr/>
        </p:nvSpPr>
        <p:spPr>
          <a:xfrm>
            <a:off x="2948385" y="1677042"/>
            <a:ext cx="239713" cy="1961310"/>
          </a:xfrm>
          <a:prstGeom prst="leftBrace">
            <a:avLst>
              <a:gd name="adj1" fmla="val 44169"/>
              <a:gd name="adj2" fmla="val 5043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prstClr val="black"/>
              </a:solidFill>
            </a:endParaRPr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8BFB5AD8-D32D-4BCE-9492-8ED3CD5A885E}"/>
              </a:ext>
            </a:extLst>
          </p:cNvPr>
          <p:cNvSpPr/>
          <p:nvPr/>
        </p:nvSpPr>
        <p:spPr>
          <a:xfrm>
            <a:off x="1596193" y="4705152"/>
            <a:ext cx="1272132" cy="673769"/>
          </a:xfrm>
          <a:prstGeom prst="roundRect">
            <a:avLst/>
          </a:prstGeom>
          <a:solidFill>
            <a:srgbClr val="2C6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A24E60E-7B8E-47CA-AF18-44760629318E}"/>
              </a:ext>
            </a:extLst>
          </p:cNvPr>
          <p:cNvSpPr/>
          <p:nvPr/>
        </p:nvSpPr>
        <p:spPr>
          <a:xfrm>
            <a:off x="1603113" y="4789964"/>
            <a:ext cx="1265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11200">
              <a:spcBef>
                <a:spcPct val="0"/>
              </a:spcBef>
            </a:pPr>
            <a:r>
              <a:rPr lang="es-A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</a:t>
            </a:r>
          </a:p>
          <a:p>
            <a:pPr algn="ctr" defTabSz="711200">
              <a:spcBef>
                <a:spcPct val="0"/>
              </a:spcBef>
            </a:pPr>
            <a:r>
              <a:rPr lang="es-A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financiación</a:t>
            </a:r>
          </a:p>
        </p:txBody>
      </p:sp>
      <p:sp>
        <p:nvSpPr>
          <p:cNvPr id="40" name="6 Abrir llave">
            <a:extLst>
              <a:ext uri="{FF2B5EF4-FFF2-40B4-BE49-F238E27FC236}">
                <a16:creationId xmlns:a16="http://schemas.microsoft.com/office/drawing/2014/main" id="{B6A5A37B-C926-461F-98F1-0B092D97C875}"/>
              </a:ext>
            </a:extLst>
          </p:cNvPr>
          <p:cNvSpPr/>
          <p:nvPr/>
        </p:nvSpPr>
        <p:spPr>
          <a:xfrm>
            <a:off x="2946785" y="4043255"/>
            <a:ext cx="239713" cy="1961310"/>
          </a:xfrm>
          <a:prstGeom prst="leftBrace">
            <a:avLst>
              <a:gd name="adj1" fmla="val 44169"/>
              <a:gd name="adj2" fmla="val 50434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prstClr val="black"/>
              </a:solidFill>
            </a:endParaRPr>
          </a:p>
        </p:txBody>
      </p:sp>
      <p:graphicFrame>
        <p:nvGraphicFramePr>
          <p:cNvPr id="41" name="2 Tabla">
            <a:extLst>
              <a:ext uri="{FF2B5EF4-FFF2-40B4-BE49-F238E27FC236}">
                <a16:creationId xmlns:a16="http://schemas.microsoft.com/office/drawing/2014/main" id="{AB74D097-187D-4EA3-BE00-52FE51D5F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0858"/>
              </p:ext>
            </p:extLst>
          </p:nvPr>
        </p:nvGraphicFramePr>
        <p:xfrm>
          <a:off x="3241355" y="2899138"/>
          <a:ext cx="4731203" cy="14022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547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535">
                <a:tc>
                  <a:txBody>
                    <a:bodyPr/>
                    <a:lstStyle/>
                    <a:p>
                      <a:endParaRPr lang="es-AR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1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1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1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1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61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977">
                <a:tc>
                  <a:txBody>
                    <a:bodyPr/>
                    <a:lstStyle/>
                    <a:p>
                      <a:r>
                        <a:rPr lang="es-AR" sz="1500" dirty="0">
                          <a:solidFill>
                            <a:srgbClr val="4F4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210 Días</a:t>
                      </a:r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(+)</a:t>
                      </a:r>
                    </a:p>
                    <a:p>
                      <a:pPr algn="ctr"/>
                      <a:r>
                        <a:rPr lang="es-AR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(-)</a:t>
                      </a:r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1,90%</a:t>
                      </a:r>
                    </a:p>
                    <a:p>
                      <a:pPr algn="ctr"/>
                      <a:r>
                        <a:rPr lang="es-AR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2,10%</a:t>
                      </a:r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2,15%</a:t>
                      </a:r>
                    </a:p>
                    <a:p>
                      <a:pPr algn="ctr"/>
                      <a:r>
                        <a:rPr lang="es-AR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2,30%</a:t>
                      </a:r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2,90%</a:t>
                      </a:r>
                    </a:p>
                    <a:p>
                      <a:pPr algn="ctr"/>
                      <a:r>
                        <a:rPr lang="es-AR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3,40%</a:t>
                      </a:r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500" baseline="0" dirty="0">
                        <a:solidFill>
                          <a:srgbClr val="4F4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5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10" marR="83510" marT="41744" marB="417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46" name="6 Conector recto">
            <a:extLst>
              <a:ext uri="{FF2B5EF4-FFF2-40B4-BE49-F238E27FC236}">
                <a16:creationId xmlns:a16="http://schemas.microsoft.com/office/drawing/2014/main" id="{505FE00A-3679-45CE-9826-1EBA1BD0B2CC}"/>
              </a:ext>
            </a:extLst>
          </p:cNvPr>
          <p:cNvCxnSpPr>
            <a:cxnSpLocks/>
          </p:cNvCxnSpPr>
          <p:nvPr/>
        </p:nvCxnSpPr>
        <p:spPr>
          <a:xfrm>
            <a:off x="3628732" y="2749144"/>
            <a:ext cx="590342" cy="788140"/>
          </a:xfrm>
          <a:prstGeom prst="line">
            <a:avLst/>
          </a:prstGeom>
          <a:ln w="12700">
            <a:solidFill>
              <a:schemeClr val="bg1">
                <a:alpha val="2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32 CuadroTexto">
            <a:extLst>
              <a:ext uri="{FF2B5EF4-FFF2-40B4-BE49-F238E27FC236}">
                <a16:creationId xmlns:a16="http://schemas.microsoft.com/office/drawing/2014/main" id="{97B2B900-8266-4912-A626-CF92FE0EA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019" y="2965768"/>
            <a:ext cx="74635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AR" altLang="es-AR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</a:p>
        </p:txBody>
      </p:sp>
      <p:sp>
        <p:nvSpPr>
          <p:cNvPr id="48" name="33 CuadroTexto">
            <a:extLst>
              <a:ext uri="{FF2B5EF4-FFF2-40B4-BE49-F238E27FC236}">
                <a16:creationId xmlns:a16="http://schemas.microsoft.com/office/drawing/2014/main" id="{2F2EF061-6D6E-4D03-ABD7-6EA3C7FBD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8165" y="3100314"/>
            <a:ext cx="69262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Plazo</a:t>
            </a:r>
          </a:p>
        </p:txBody>
      </p:sp>
      <p:sp>
        <p:nvSpPr>
          <p:cNvPr id="49" name="Rectángulo: esquinas superiores redondeadas 48">
            <a:extLst>
              <a:ext uri="{FF2B5EF4-FFF2-40B4-BE49-F238E27FC236}">
                <a16:creationId xmlns:a16="http://schemas.microsoft.com/office/drawing/2014/main" id="{E1F78084-E3CA-49D5-9553-28EB2815B616}"/>
              </a:ext>
            </a:extLst>
          </p:cNvPr>
          <p:cNvSpPr/>
          <p:nvPr/>
        </p:nvSpPr>
        <p:spPr>
          <a:xfrm rot="10800000">
            <a:off x="8378967" y="3847324"/>
            <a:ext cx="1164657" cy="724676"/>
          </a:xfrm>
          <a:prstGeom prst="round2SameRect">
            <a:avLst/>
          </a:prstGeom>
          <a:solidFill>
            <a:srgbClr val="41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FF050D01-5F0E-4030-8449-B5590AF59F63}"/>
              </a:ext>
            </a:extLst>
          </p:cNvPr>
          <p:cNvSpPr/>
          <p:nvPr/>
        </p:nvSpPr>
        <p:spPr>
          <a:xfrm>
            <a:off x="8461465" y="3937509"/>
            <a:ext cx="9955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ct val="0"/>
              </a:spcBef>
            </a:pPr>
            <a:r>
              <a:rPr lang="es-A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Prorroga</a:t>
            </a:r>
          </a:p>
          <a:p>
            <a:pPr algn="ctr" defTabSz="711200">
              <a:spcBef>
                <a:spcPct val="0"/>
              </a:spcBef>
            </a:pPr>
            <a:r>
              <a:rPr lang="es-A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+50%</a:t>
            </a:r>
          </a:p>
        </p:txBody>
      </p:sp>
      <p:sp>
        <p:nvSpPr>
          <p:cNvPr id="51" name="6 Abrir llave">
            <a:extLst>
              <a:ext uri="{FF2B5EF4-FFF2-40B4-BE49-F238E27FC236}">
                <a16:creationId xmlns:a16="http://schemas.microsoft.com/office/drawing/2014/main" id="{D10FA7F5-7D12-4FD0-80EF-75095A400D77}"/>
              </a:ext>
            </a:extLst>
          </p:cNvPr>
          <p:cNvSpPr/>
          <p:nvPr/>
        </p:nvSpPr>
        <p:spPr>
          <a:xfrm rot="10800000">
            <a:off x="8056739" y="1789711"/>
            <a:ext cx="211868" cy="4295595"/>
          </a:xfrm>
          <a:prstGeom prst="leftBrace">
            <a:avLst>
              <a:gd name="adj1" fmla="val 49535"/>
              <a:gd name="adj2" fmla="val 50000"/>
            </a:avLst>
          </a:prstGeom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prstClr val="black"/>
              </a:solidFill>
            </a:endParaRPr>
          </a:p>
        </p:txBody>
      </p:sp>
      <p:sp>
        <p:nvSpPr>
          <p:cNvPr id="52" name="Rectángulo: esquinas superiores redondeadas 51">
            <a:extLst>
              <a:ext uri="{FF2B5EF4-FFF2-40B4-BE49-F238E27FC236}">
                <a16:creationId xmlns:a16="http://schemas.microsoft.com/office/drawing/2014/main" id="{A315984D-3F49-4AB2-A681-EAED9FD67932}"/>
              </a:ext>
            </a:extLst>
          </p:cNvPr>
          <p:cNvSpPr/>
          <p:nvPr/>
        </p:nvSpPr>
        <p:spPr>
          <a:xfrm>
            <a:off x="8377366" y="3104444"/>
            <a:ext cx="1164657" cy="715175"/>
          </a:xfrm>
          <a:prstGeom prst="round2SameRect">
            <a:avLst/>
          </a:prstGeom>
          <a:solidFill>
            <a:srgbClr val="41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E610F514-9D79-4F9F-8D3F-C530FF4F3DE1}"/>
              </a:ext>
            </a:extLst>
          </p:cNvPr>
          <p:cNvSpPr/>
          <p:nvPr/>
        </p:nvSpPr>
        <p:spPr>
          <a:xfrm>
            <a:off x="8459863" y="3194042"/>
            <a:ext cx="9955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ct val="0"/>
              </a:spcBef>
            </a:pPr>
            <a:r>
              <a:rPr lang="es-A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</a:t>
            </a:r>
          </a:p>
          <a:p>
            <a:pPr algn="ctr" defTabSz="711200">
              <a:spcBef>
                <a:spcPct val="0"/>
              </a:spcBef>
            </a:pPr>
            <a:r>
              <a:rPr lang="es-A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+100%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B9057F4C-2B67-4375-A6AB-72223D5ACAA4}"/>
              </a:ext>
            </a:extLst>
          </p:cNvPr>
          <p:cNvGrpSpPr/>
          <p:nvPr/>
        </p:nvGrpSpPr>
        <p:grpSpPr>
          <a:xfrm>
            <a:off x="504885" y="1524022"/>
            <a:ext cx="778090" cy="778090"/>
            <a:chOff x="5600034" y="-518173"/>
            <a:chExt cx="1477645" cy="1477645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517A70C2-BD35-4462-BFAA-5EF81391D6D8}"/>
                </a:ext>
              </a:extLst>
            </p:cNvPr>
            <p:cNvSpPr/>
            <p:nvPr/>
          </p:nvSpPr>
          <p:spPr>
            <a:xfrm>
              <a:off x="5600034" y="-518173"/>
              <a:ext cx="1477645" cy="1477645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32" name="Picture 9" descr="Iconos grilla-17.png">
              <a:extLst>
                <a:ext uri="{FF2B5EF4-FFF2-40B4-BE49-F238E27FC236}">
                  <a16:creationId xmlns:a16="http://schemas.microsoft.com/office/drawing/2014/main" id="{9AB7DC87-1EB3-4EAB-8A35-757BB9EDC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0034" y="-518173"/>
              <a:ext cx="1477645" cy="1477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6510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000" spc="300" dirty="0">
            <a:solidFill>
              <a:srgbClr val="7F7F7F"/>
            </a:solidFill>
            <a:latin typeface="Arial"/>
            <a:cs typeface="Arial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870</Words>
  <Application>Microsoft Office PowerPoint</Application>
  <PresentationFormat>Panorámica</PresentationFormat>
  <Paragraphs>208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Montserrat</vt:lpstr>
      <vt:lpstr>Montserrat ExtraLight</vt:lpstr>
      <vt:lpstr>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Gabriel</cp:lastModifiedBy>
  <cp:revision>129</cp:revision>
  <dcterms:created xsi:type="dcterms:W3CDTF">2018-01-11T15:17:37Z</dcterms:created>
  <dcterms:modified xsi:type="dcterms:W3CDTF">2018-08-27T19:32:11Z</dcterms:modified>
</cp:coreProperties>
</file>