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57" r:id="rId2"/>
    <p:sldId id="433" r:id="rId3"/>
    <p:sldId id="482" r:id="rId4"/>
    <p:sldId id="431" r:id="rId5"/>
    <p:sldId id="367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480" r:id="rId16"/>
    <p:sldId id="488" r:id="rId17"/>
    <p:sldId id="489" r:id="rId18"/>
    <p:sldId id="490" r:id="rId19"/>
    <p:sldId id="491" r:id="rId20"/>
    <p:sldId id="487" r:id="rId21"/>
    <p:sldId id="486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426" r:id="rId38"/>
    <p:sldId id="518" r:id="rId39"/>
    <p:sldId id="517" r:id="rId40"/>
    <p:sldId id="516" r:id="rId41"/>
    <p:sldId id="519" r:id="rId42"/>
  </p:sldIdLst>
  <p:sldSz cx="9144000" cy="6858000" type="screen4x3"/>
  <p:notesSz cx="6797675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D93"/>
    <a:srgbClr val="1B5979"/>
    <a:srgbClr val="1A5674"/>
    <a:srgbClr val="3366CC"/>
    <a:srgbClr val="0066CC"/>
    <a:srgbClr val="F3F3F3"/>
    <a:srgbClr val="DCDC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6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4186"/>
          </a:xfrm>
          <a:prstGeom prst="rect">
            <a:avLst/>
          </a:prstGeom>
        </p:spPr>
        <p:txBody>
          <a:bodyPr vert="horz" wrap="square" lIns="91832" tIns="45916" rIns="91832" bIns="459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BB51E7-2106-4BEB-A079-4671D0C36243}" type="datetime1">
              <a:rPr lang="en-US" altLang="es-AR"/>
              <a:pPr>
                <a:defRPr/>
              </a:pPr>
              <a:t>8/27/2018</a:t>
            </a:fld>
            <a:endParaRPr lang="en-US" alt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901"/>
            <a:ext cx="2946400" cy="49418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376901"/>
            <a:ext cx="2946400" cy="494185"/>
          </a:xfrm>
          <a:prstGeom prst="rect">
            <a:avLst/>
          </a:prstGeom>
        </p:spPr>
        <p:txBody>
          <a:bodyPr vert="horz" wrap="square" lIns="91832" tIns="45916" rIns="91832" bIns="459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27AC77-7413-4BCA-8ECB-8B3BAF66557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xmlns="" val="295997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576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576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r">
              <a:defRPr sz="1200"/>
            </a:lvl1pPr>
          </a:lstStyle>
          <a:p>
            <a:pPr>
              <a:defRPr/>
            </a:pPr>
            <a:fld id="{F2C965E9-FDAC-44FF-8EA6-D5D9364A99E5}" type="datetimeFigureOut">
              <a:rPr lang="es-AR"/>
              <a:pPr>
                <a:defRPr/>
              </a:pPr>
              <a:t>27/08/2018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2" tIns="45916" rIns="91832" bIns="45916" rtlCol="0" anchor="ctr"/>
          <a:lstStyle/>
          <a:p>
            <a:pPr lvl="0"/>
            <a:endParaRPr lang="es-AR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3" y="4750818"/>
            <a:ext cx="5438775" cy="3887173"/>
          </a:xfrm>
          <a:prstGeom prst="rect">
            <a:avLst/>
          </a:prstGeom>
        </p:spPr>
        <p:txBody>
          <a:bodyPr vert="horz" lIns="91832" tIns="45916" rIns="91832" bIns="45916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376902"/>
            <a:ext cx="2946400" cy="49576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376902"/>
            <a:ext cx="2946400" cy="49576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r">
              <a:defRPr sz="1200"/>
            </a:lvl1pPr>
          </a:lstStyle>
          <a:p>
            <a:pPr>
              <a:defRPr/>
            </a:pPr>
            <a:fld id="{5B92C7EA-947D-436D-A10E-3D1FFDD64B4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75856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E55C-11B0-4172-9010-EACF88A08189}" type="slidenum">
              <a:rPr lang="es-ES" altLang="es-AR" smtClean="0"/>
              <a:pPr/>
              <a:t>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xmlns="" val="314681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095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65178E-44B6-492C-9B43-AC0E98766874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11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417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116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D7FFF4-B1AE-40E3-B726-83AE2141024C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12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16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136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17B1F2-04F5-4191-8322-956339E0DB8D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13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49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1571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AE8121-C632-489D-9B7B-45ECE18E5C0C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14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280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164B4F-7725-4F75-8D00-0D4BDD429D8A}" type="slidenum">
              <a:rPr lang="es-ES" altLang="es-AR" smtClean="0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15</a:t>
            </a:fld>
            <a:endParaRPr lang="es-ES" altLang="es-AR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834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164B4F-7725-4F75-8D00-0D4BDD429D8A}" type="slidenum">
              <a:rPr lang="es-ES" altLang="es-AR" smtClean="0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16</a:t>
            </a:fld>
            <a:endParaRPr lang="es-ES" altLang="es-AR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4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dirty="0" smtClean="0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59C5F-A674-479B-B62C-CA4851843FEF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17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98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443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35B1B0-426A-420F-989E-A10FBA9B604F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18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725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4643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594A72-B080-4C0D-8ACD-8A42D9C2097E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19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74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57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3A0B2-50E4-4F17-868C-092452783421}" type="slidenum">
              <a:rPr lang="es-AR" altLang="es-A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s-AR" altLang="es-A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77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E55C-11B0-4172-9010-EACF88A08189}" type="slidenum">
              <a:rPr lang="es-ES" altLang="es-AR" smtClean="0"/>
              <a:pPr/>
              <a:t>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xmlns="" val="91641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3049620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2862888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2342627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161883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746044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675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3E87F1-759A-4E90-85FC-11F7FCF827BC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30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21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423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256B1B-FD9E-42FC-B574-0910803B04F8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33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201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E55C-11B0-4172-9010-EACF88A08189}" type="slidenum">
              <a:rPr lang="es-ES" altLang="es-AR" smtClean="0"/>
              <a:pPr/>
              <a:t>38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xmlns="" val="249877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dirty="0" smtClean="0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59C5F-A674-479B-B62C-CA4851843FEF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4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7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83723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27491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394358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075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1CB2EB-11FB-434D-935A-3AE2972F7CCE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8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80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1300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152BEA-375D-4F18-80C3-38208B2CC246}" type="slidenum">
              <a:rPr lang="es-ES" altLang="es-AR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9</a:t>
            </a:fld>
            <a:endParaRPr lang="es-ES" altLang="es-AR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4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 smtClean="0"/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164B4F-7725-4F75-8D00-0D4BDD429D8A}" type="slidenum">
              <a:rPr lang="es-ES" altLang="es-AR" smtClean="0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10</a:t>
            </a:fld>
            <a:endParaRPr lang="es-ES" altLang="es-AR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6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na-porta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8" y="341277"/>
            <a:ext cx="7556695" cy="4113492"/>
          </a:xfrm>
          <a:noFill/>
        </p:spPr>
        <p:txBody>
          <a:bodyPr lIns="216000" rIns="216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cap="none">
                <a:solidFill>
                  <a:schemeClr val="accent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60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2049039"/>
            <a:ext cx="1760814" cy="1760814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809853"/>
            <a:ext cx="1760814" cy="1760814"/>
          </a:xfrm>
          <a:prstGeom prst="rect">
            <a:avLst/>
          </a:prstGeom>
          <a:solidFill>
            <a:schemeClr val="bg1"/>
          </a:solidFill>
        </p:spPr>
        <p:txBody>
          <a:bodyPr lIns="72000" tIns="93600" rIns="72000" bIns="936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18370" y="2049039"/>
            <a:ext cx="1760814" cy="1760814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2618370" y="3809853"/>
            <a:ext cx="1760814" cy="1760814"/>
          </a:xfrm>
          <a:prstGeom prst="rect">
            <a:avLst/>
          </a:prstGeom>
          <a:solidFill>
            <a:schemeClr val="bg1"/>
          </a:solidFill>
        </p:spPr>
        <p:txBody>
          <a:bodyPr lIns="72000" tIns="93600" rIns="72000" bIns="936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64816" y="2049039"/>
            <a:ext cx="1760814" cy="1760814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4764816" y="3809853"/>
            <a:ext cx="1760814" cy="1760814"/>
          </a:xfrm>
          <a:prstGeom prst="rect">
            <a:avLst/>
          </a:prstGeom>
          <a:solidFill>
            <a:schemeClr val="bg1"/>
          </a:solidFill>
        </p:spPr>
        <p:txBody>
          <a:bodyPr lIns="72000" tIns="93600" rIns="72000" bIns="936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925986" y="2049039"/>
            <a:ext cx="1760814" cy="1760814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6925986" y="3809853"/>
            <a:ext cx="1760814" cy="1760814"/>
          </a:xfrm>
          <a:prstGeom prst="rect">
            <a:avLst/>
          </a:prstGeom>
          <a:solidFill>
            <a:schemeClr val="bg1"/>
          </a:solidFill>
        </p:spPr>
        <p:txBody>
          <a:bodyPr lIns="72000" tIns="93600" rIns="72000" bIns="936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11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33818"/>
            <a:ext cx="8229600" cy="44374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/>
            </a:lvl1pPr>
            <a:lvl2pPr>
              <a:lnSpc>
                <a:spcPct val="100000"/>
              </a:lnSpc>
              <a:defRPr sz="2400"/>
            </a:lvl2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91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na-arrow-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na-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33818"/>
            <a:ext cx="8229600" cy="44374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/>
            </a:lvl1pPr>
            <a:lvl2pPr>
              <a:lnSpc>
                <a:spcPct val="100000"/>
              </a:lnSpc>
              <a:defRPr sz="2400"/>
            </a:lvl2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83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uadr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3560" y="1433818"/>
            <a:ext cx="6873240" cy="591319"/>
          </a:xfrm>
          <a:prstGeom prst="rect">
            <a:avLst/>
          </a:prstGeom>
          <a:solidFill>
            <a:schemeClr val="bg1"/>
          </a:solidFill>
        </p:spPr>
        <p:txBody>
          <a:bodyPr lIns="144000" tIns="140400" rIns="144000" bIns="140400">
            <a:spAutoFit/>
          </a:bodyPr>
          <a:lstStyle>
            <a:lvl1pPr marL="118800" indent="0">
              <a:lnSpc>
                <a:spcPts val="2400"/>
              </a:lnSpc>
              <a:spcBef>
                <a:spcPts val="1200"/>
              </a:spcBef>
              <a:buNone/>
              <a:defRPr sz="2000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9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uadros Destacado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13560" y="1433818"/>
            <a:ext cx="6873240" cy="591319"/>
          </a:xfrm>
          <a:prstGeom prst="rect">
            <a:avLst/>
          </a:prstGeom>
          <a:solidFill>
            <a:schemeClr val="bg1"/>
          </a:solidFill>
        </p:spPr>
        <p:txBody>
          <a:bodyPr lIns="144000" tIns="140400" rIns="144000" bIns="140400">
            <a:spAutoFit/>
          </a:bodyPr>
          <a:lstStyle>
            <a:lvl1pPr marL="118800" indent="0">
              <a:lnSpc>
                <a:spcPts val="2400"/>
              </a:lnSpc>
              <a:spcBef>
                <a:spcPts val="1200"/>
              </a:spcBef>
              <a:buNone/>
              <a:defRPr sz="2000"/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2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able Placeholder 9"/>
          <p:cNvSpPr>
            <a:spLocks noGrp="1"/>
          </p:cNvSpPr>
          <p:nvPr>
            <p:ph type="tbl" sz="quarter" idx="10"/>
          </p:nvPr>
        </p:nvSpPr>
        <p:spPr>
          <a:xfrm>
            <a:off x="457200" y="1433513"/>
            <a:ext cx="8229600" cy="4398718"/>
          </a:xfrm>
          <a:prstGeom prst="rect">
            <a:avLst/>
          </a:prstGeom>
          <a:noFill/>
          <a:ln>
            <a:noFill/>
          </a:ln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6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457200" y="1751014"/>
            <a:ext cx="8229599" cy="4100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25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re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68158" y="1433818"/>
            <a:ext cx="4118642" cy="4378874"/>
          </a:xfrm>
          <a:prstGeom prst="rect">
            <a:avLst/>
          </a:prstGeom>
          <a:solidFill>
            <a:schemeClr val="accent3"/>
          </a:solidFill>
        </p:spPr>
        <p:txBody>
          <a:bodyPr lIns="144000" tIns="140400" rIns="144000" bIns="1404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3600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1433818"/>
            <a:ext cx="4118642" cy="4378874"/>
          </a:xfrm>
          <a:prstGeom prst="rect">
            <a:avLst/>
          </a:prstGeom>
          <a:solidFill>
            <a:schemeClr val="bg1"/>
          </a:solidFill>
        </p:spPr>
        <p:txBody>
          <a:bodyPr lIns="144000" tIns="140400" rIns="144000" bIns="1404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3600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31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uadro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na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na-arrow-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568158" y="1433818"/>
            <a:ext cx="4118642" cy="4378874"/>
          </a:xfrm>
          <a:prstGeom prst="rect">
            <a:avLst/>
          </a:prstGeom>
          <a:solidFill>
            <a:schemeClr val="accent1"/>
          </a:solidFill>
        </p:spPr>
        <p:txBody>
          <a:bodyPr lIns="144000" tIns="140400" rIns="144000" bIns="1404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360000"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433818"/>
            <a:ext cx="4118642" cy="4378874"/>
          </a:xfrm>
          <a:prstGeom prst="rect">
            <a:avLst/>
          </a:prstGeom>
          <a:solidFill>
            <a:schemeClr val="bg1"/>
          </a:solidFill>
        </p:spPr>
        <p:txBody>
          <a:bodyPr lIns="144000" tIns="140400" rIns="144000" bIns="140400">
            <a:noAutofit/>
          </a:bodyPr>
          <a:lstStyle>
            <a:lvl1pPr marL="118800" indent="0">
              <a:lnSpc>
                <a:spcPts val="2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3600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5601" y="440384"/>
            <a:ext cx="7758724" cy="471600"/>
          </a:xfrm>
          <a:noFill/>
          <a:ln>
            <a:noFill/>
          </a:ln>
        </p:spPr>
        <p:txBody>
          <a:bodyPr>
            <a:normAutofit/>
          </a:bodyPr>
          <a:lstStyle>
            <a:lvl1pPr marL="108000" algn="l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 sz="2400" b="1" i="0" u="none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2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2425"/>
            <a:ext cx="5111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Click to edit Master title style</a:t>
            </a:r>
            <a:endParaRPr lang="en-US" altLang="es-A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F8F8F"/>
                </a:solidFill>
              </a:defRPr>
            </a:lvl1pPr>
          </a:lstStyle>
          <a:p>
            <a:pPr>
              <a:defRPr/>
            </a:pPr>
            <a:fld id="{7508EE20-15D2-429D-84B2-BB63657BF67D}" type="datetime1">
              <a:rPr lang="en-US" altLang="es-AR"/>
              <a:pPr>
                <a:defRPr/>
              </a:pPr>
              <a:t>8/27/2018</a:t>
            </a:fld>
            <a:endParaRPr lang="en-US" alt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F8F8F"/>
                </a:solidFill>
              </a:defRPr>
            </a:lvl1pPr>
          </a:lstStyle>
          <a:p>
            <a:pPr>
              <a:defRPr/>
            </a:pPr>
            <a:fld id="{14858BCE-B2A9-4F36-B3D4-9A494F8F02F5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</p:sldLayoutIdLst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20688" indent="-239713" algn="l" defTabSz="457200" rtl="0" eaLnBrk="0" fontAlgn="base" hangingPunct="0">
        <a:lnSpc>
          <a:spcPts val="2400"/>
        </a:lnSpc>
        <a:spcBef>
          <a:spcPct val="20000"/>
        </a:spcBef>
        <a:spcAft>
          <a:spcPts val="500"/>
        </a:spcAft>
        <a:buClr>
          <a:schemeClr val="accent1"/>
        </a:buClr>
        <a:buFont typeface="Lucida Grande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73100" indent="-239713" algn="l" defTabSz="457200" rtl="0" eaLnBrk="0" fontAlgn="base" hangingPunct="0">
        <a:lnSpc>
          <a:spcPts val="2000"/>
        </a:lnSpc>
        <a:spcBef>
          <a:spcPct val="20000"/>
        </a:spcBef>
        <a:spcAft>
          <a:spcPts val="500"/>
        </a:spcAft>
        <a:buClr>
          <a:schemeClr val="accent1"/>
        </a:buClr>
        <a:buFont typeface="Lucida Grande" pitchFamily="-112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ts val="500"/>
        </a:spcAft>
        <a:buClr>
          <a:srgbClr val="808281"/>
        </a:buClr>
        <a:buFont typeface="Lucida Grande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ts val="500"/>
        </a:spcAft>
        <a:buClr>
          <a:srgbClr val="808281"/>
        </a:buClr>
        <a:buFont typeface="Lucida Grande" pitchFamily="-112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500"/>
        </a:spcAft>
        <a:buClr>
          <a:srgbClr val="80828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069404"/>
            <a:ext cx="6880874" cy="847955"/>
          </a:xfrm>
        </p:spPr>
        <p:txBody>
          <a:bodyPr/>
          <a:lstStyle/>
          <a:p>
            <a:r>
              <a:rPr lang="es-AR" sz="3600" dirty="0"/>
              <a:t>Inclusión, Política Financiera y Comercio Exterior</a:t>
            </a:r>
          </a:p>
        </p:txBody>
      </p:sp>
      <p:sp>
        <p:nvSpPr>
          <p:cNvPr id="5" name="7 Rectángulo"/>
          <p:cNvSpPr/>
          <p:nvPr/>
        </p:nvSpPr>
        <p:spPr>
          <a:xfrm>
            <a:off x="417423" y="1189232"/>
            <a:ext cx="825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endParaRPr lang="es-AR" sz="2200" b="1" u="sng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1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49596" y="1817688"/>
            <a:ext cx="7710054" cy="4437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s-MX" altLang="es-AR" sz="44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Nueva Línea </a:t>
            </a:r>
          </a:p>
          <a:p>
            <a:pPr algn="ctr">
              <a:buNone/>
              <a:defRPr/>
            </a:pPr>
            <a:r>
              <a:rPr lang="es-MX" altLang="es-AR" sz="44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“Nación Exporta”</a:t>
            </a:r>
          </a:p>
          <a:p>
            <a:pPr algn="ctr">
              <a:buNone/>
              <a:defRPr/>
            </a:pPr>
            <a:r>
              <a:rPr lang="es-MX" altLang="es-AR" sz="20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s-AR" sz="20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Financiación de exportaciones </a:t>
            </a:r>
            <a:r>
              <a:rPr lang="es-MX" altLang="es-AR" sz="20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Bienes de Capital, Planta Llave en mano </a:t>
            </a:r>
            <a:r>
              <a:rPr lang="es-MX" altLang="es-AR" sz="20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altLang="es-AR" sz="20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Bienes de Consumo durable)</a:t>
            </a:r>
            <a:r>
              <a:rPr lang="es-MX" altLang="es-AR" sz="28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altLang="es-AR" sz="28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solidFill>
                  <a:srgbClr val="216D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s-AR" sz="4000" dirty="0" smtClean="0">
              <a:solidFill>
                <a:srgbClr val="216D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AR" sz="2000" dirty="0" smtClean="0">
              <a:solidFill>
                <a:srgbClr val="216D93"/>
              </a:solidFill>
              <a:effectLst/>
            </a:endParaRPr>
          </a:p>
          <a:p>
            <a:pPr>
              <a:defRPr/>
            </a:pPr>
            <a:endParaRPr lang="es-AR" sz="2000" dirty="0">
              <a:solidFill>
                <a:srgbClr val="216D93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endParaRPr lang="es-ES_tradnl" altLang="es-AR" sz="3200" dirty="0" smtClean="0">
              <a:solidFill>
                <a:srgbClr val="21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s-ES_tradnl" altLang="es-AR" sz="3200" dirty="0" smtClean="0">
              <a:solidFill>
                <a:srgbClr val="21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Nación Exporta </a:t>
            </a: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0" y="188913"/>
            <a:ext cx="9144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AR" sz="40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35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04725" y="2184645"/>
            <a:ext cx="8229600" cy="44374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Clr>
                <a:srgbClr val="1A5674"/>
              </a:buClr>
              <a:buNone/>
              <a:defRPr/>
            </a:pPr>
            <a:endParaRPr lang="es-MX" altLang="es-AR" sz="1400" b="1" u="sng" dirty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1A5674"/>
              </a:buClr>
              <a:buNone/>
              <a:defRPr/>
            </a:pPr>
            <a:endParaRPr lang="es-MX" altLang="es-AR" sz="1400" b="1" u="sng" dirty="0" smtClean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None/>
              <a:defRPr/>
            </a:pPr>
            <a:r>
              <a:rPr lang="es-MX" altLang="es-AR" sz="1400" b="1" u="sng" dirty="0" smtClean="0">
                <a:solidFill>
                  <a:srgbClr val="216D93"/>
                </a:solidFill>
                <a:cs typeface="Arial" panose="020B0604020202020204" pitchFamily="34" charset="0"/>
              </a:rPr>
              <a:t>Usuarios</a:t>
            </a:r>
            <a:r>
              <a:rPr lang="es-MX" altLang="es-AR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None/>
              <a:defRPr/>
            </a:pPr>
            <a:endParaRPr lang="es-MX" altLang="es-AR" sz="1400" b="1" dirty="0">
              <a:solidFill>
                <a:srgbClr val="216D93"/>
              </a:solidFill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2438" indent="-28575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Char char="ü"/>
              <a:defRPr/>
            </a:pPr>
            <a:r>
              <a:rPr lang="es-ES_tradnl" sz="1400" b="1" dirty="0">
                <a:solidFill>
                  <a:srgbClr val="216D93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Podrán ser usuarios personas jurídicas o humanas clientes del Banco inscriptas en el Registro de Importadores y Exportadores de la DGA-AFIP y exportadores finales de los bienes comprendidos en el alcance de la Línea de Crédito.</a:t>
            </a:r>
            <a:endParaRPr lang="es-MX" altLang="es-AR" sz="1400" b="1" dirty="0">
              <a:solidFill>
                <a:srgbClr val="216D93"/>
              </a:solidFill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None/>
              <a:defRPr/>
            </a:pPr>
            <a:endParaRPr lang="es-MX" altLang="es-AR" sz="1400" b="1" dirty="0" smtClean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None/>
              <a:defRPr/>
            </a:pPr>
            <a:r>
              <a:rPr lang="es-MX" altLang="es-AR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 </a:t>
            </a:r>
            <a:endParaRPr lang="es-MX" altLang="es-AR" sz="1400" b="1" dirty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400" b="1" u="sng" dirty="0" smtClean="0">
                <a:solidFill>
                  <a:srgbClr val="216D93"/>
                </a:solidFill>
                <a:cs typeface="Arial" panose="020B0604020202020204" pitchFamily="34" charset="0"/>
              </a:rPr>
              <a:t>Plazo</a:t>
            </a:r>
            <a:r>
              <a:rPr lang="es-MX" altLang="es-AR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None/>
              <a:defRPr/>
            </a:pPr>
            <a:endParaRPr lang="es-MX" altLang="es-AR" sz="1400" b="1" dirty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Char char="ü"/>
              <a:defRPr/>
            </a:pPr>
            <a:r>
              <a:rPr lang="es-AR" altLang="es-AR" sz="1400" b="1" dirty="0">
                <a:solidFill>
                  <a:srgbClr val="216D93"/>
                </a:solidFill>
                <a:cs typeface="Arial" panose="020B0604020202020204" pitchFamily="34" charset="0"/>
              </a:rPr>
              <a:t>Bienes de Capital: </a:t>
            </a:r>
            <a:r>
              <a:rPr lang="es-AR" altLang="es-AR" sz="1400" b="1" u="sng" dirty="0">
                <a:solidFill>
                  <a:srgbClr val="216D93"/>
                </a:solidFill>
                <a:cs typeface="Arial" panose="020B0604020202020204" pitchFamily="34" charset="0"/>
              </a:rPr>
              <a:t>Hasta 10 (diez) </a:t>
            </a:r>
            <a:r>
              <a:rPr lang="es-AR" altLang="es-AR" sz="1400" b="1" u="sng" dirty="0" smtClean="0">
                <a:solidFill>
                  <a:srgbClr val="216D93"/>
                </a:solidFill>
                <a:cs typeface="Arial" panose="020B0604020202020204" pitchFamily="34" charset="0"/>
              </a:rPr>
              <a:t>años</a:t>
            </a:r>
            <a:r>
              <a:rPr lang="es-AR" altLang="es-AR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 </a:t>
            </a:r>
            <a:r>
              <a:rPr lang="es-AR" altLang="es-AR" sz="1400" b="1" dirty="0">
                <a:solidFill>
                  <a:srgbClr val="216D93"/>
                </a:solidFill>
                <a:cs typeface="Arial" panose="020B0604020202020204" pitchFamily="34" charset="0"/>
              </a:rPr>
              <a:t>y  Contratos de Exportación "Llave en Mano" (inscriptos en el correspondiente Registro): </a:t>
            </a:r>
            <a:r>
              <a:rPr lang="es-AR" altLang="es-AR" sz="1400" b="1" u="sng" dirty="0">
                <a:solidFill>
                  <a:srgbClr val="216D93"/>
                </a:solidFill>
                <a:cs typeface="Arial" panose="020B0604020202020204" pitchFamily="34" charset="0"/>
              </a:rPr>
              <a:t>Hasta 10 (diez) años</a:t>
            </a:r>
            <a:r>
              <a:rPr lang="es-AR" altLang="es-AR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Char char="ü"/>
              <a:defRPr/>
            </a:pPr>
            <a:endParaRPr lang="es-AR" altLang="es-AR" sz="1400" b="1" dirty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marL="446088" indent="0" algn="just" defTabSz="446088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Char char="q"/>
              <a:defRPr/>
            </a:pPr>
            <a:r>
              <a:rPr lang="es-AR" altLang="es-AR" sz="1400" b="1" dirty="0">
                <a:solidFill>
                  <a:srgbClr val="216D93"/>
                </a:solidFill>
                <a:cs typeface="Arial" panose="020B0604020202020204" pitchFamily="34" charset="0"/>
              </a:rPr>
              <a:t>      </a:t>
            </a:r>
            <a:r>
              <a:rPr lang="es-AR" altLang="es-AR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   </a:t>
            </a:r>
            <a:r>
              <a:rPr lang="es-ES_tradnl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Períodos </a:t>
            </a:r>
            <a:r>
              <a:rPr lang="es-ES_tradnl" sz="1400" b="1" dirty="0">
                <a:solidFill>
                  <a:srgbClr val="216D93"/>
                </a:solidFill>
                <a:cs typeface="Arial" panose="020B0604020202020204" pitchFamily="34" charset="0"/>
              </a:rPr>
              <a:t>de gracia hasta 2 años a solicitud del </a:t>
            </a:r>
            <a:r>
              <a:rPr lang="es-ES_tradnl" sz="1400" b="1" dirty="0" smtClean="0">
                <a:solidFill>
                  <a:srgbClr val="216D93"/>
                </a:solidFill>
                <a:cs typeface="Arial" panose="020B0604020202020204" pitchFamily="34" charset="0"/>
              </a:rPr>
              <a:t>cliente.</a:t>
            </a:r>
          </a:p>
          <a:p>
            <a:pPr marL="446088" indent="0" algn="just" defTabSz="446088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Char char="q"/>
              <a:defRPr/>
            </a:pPr>
            <a:endParaRPr lang="es-AR" altLang="es-AR" sz="1400" b="1" dirty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marL="176213" indent="0" algn="just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Char char="ü"/>
              <a:defRPr/>
            </a:pPr>
            <a:r>
              <a:rPr lang="es-ES_tradnl" sz="1400" b="1" dirty="0">
                <a:solidFill>
                  <a:srgbClr val="216D93"/>
                </a:solidFill>
                <a:cs typeface="Arial" panose="020B0604020202020204" pitchFamily="34" charset="0"/>
              </a:rPr>
              <a:t>    Bienes de Consumo Durable: Hasta 2 (dos) años.</a:t>
            </a:r>
            <a:endParaRPr lang="es-AR" altLang="es-AR" sz="1400" b="1" dirty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216D93"/>
              </a:buClr>
              <a:buFont typeface="Wingdings" panose="05000000000000000000" pitchFamily="2" charset="2"/>
              <a:buNone/>
              <a:defRPr/>
            </a:pPr>
            <a:r>
              <a:rPr lang="es-AR" altLang="es-AR" sz="1400" b="1" u="sng" dirty="0">
                <a:solidFill>
                  <a:srgbClr val="216D93"/>
                </a:solidFill>
                <a:cs typeface="Arial" panose="020B0604020202020204" pitchFamily="34" charset="0"/>
              </a:rPr>
              <a:t>En todos los casos los plazos serán contados a partir de las fechas de embarque.</a:t>
            </a:r>
            <a:endParaRPr lang="es-MX" altLang="es-AR" sz="1400" b="1" u="sng" dirty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b="1" u="sng" dirty="0" smtClean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4725" y="1162743"/>
            <a:ext cx="82996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b="1" u="sng" dirty="0" smtClean="0">
              <a:solidFill>
                <a:srgbClr val="216D93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4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Objetivo</a:t>
            </a:r>
            <a:r>
              <a:rPr lang="es-MX" altLang="es-AR" sz="14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es-MX" altLang="es-AR" sz="14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s-MX" altLang="es-AR" sz="14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176213"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b="1" dirty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176213" indent="269875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4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Permite </a:t>
            </a:r>
            <a:r>
              <a:rPr lang="es-MX" altLang="es-AR" sz="14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al exportador vender a plazo en el exterior bienes de origen nacional  </a:t>
            </a:r>
          </a:p>
          <a:p>
            <a:pPr marL="176213" eaLnBrk="1" hangingPunct="1">
              <a:lnSpc>
                <a:spcPct val="90000"/>
              </a:lnSpc>
              <a:buClr>
                <a:srgbClr val="1A5674"/>
              </a:buClr>
              <a:defRPr/>
            </a:pPr>
            <a:r>
              <a:rPr lang="es-MX" altLang="es-AR" sz="14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      y cobrar </a:t>
            </a:r>
            <a:r>
              <a:rPr lang="es-MX" altLang="es-AR" sz="14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al </a:t>
            </a:r>
            <a:r>
              <a:rPr lang="es-MX" altLang="es-AR" sz="14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contado </a:t>
            </a:r>
            <a:r>
              <a:rPr lang="es-MX" altLang="es-AR" sz="14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su exportación.  </a:t>
            </a:r>
            <a:endParaRPr lang="es-MX" altLang="es-AR" sz="14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176213" indent="269875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b="1" dirty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176213" indent="269875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4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Financiación </a:t>
            </a:r>
            <a:r>
              <a:rPr lang="es-MX" altLang="es-AR" sz="14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bajo la modalidad de Crédito Proveedor (Supplier Credit</a:t>
            </a:r>
            <a:r>
              <a:rPr lang="es-MX" altLang="es-AR" sz="14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endParaRPr lang="es-MX" altLang="es-AR" sz="1200" b="1" dirty="0" smtClean="0">
              <a:solidFill>
                <a:srgbClr val="216D93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Nación Exporta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53025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04725" y="1105785"/>
            <a:ext cx="8335238" cy="54226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Apoyo</a:t>
            </a:r>
            <a:r>
              <a:rPr lang="es-MX" alt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: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endParaRPr lang="es-MX" altLang="es-AR" sz="11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El 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apoyo financiero podrá alcanzar </a:t>
            </a:r>
            <a:r>
              <a:rPr lang="es-AR" sz="11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hasta el 100 % del valor FOB o FCA o CFR o CIF o CIP de tratarse de Bienes de </a:t>
            </a:r>
            <a:r>
              <a:rPr lang="es-AR" sz="11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Capital o Bienes de Consumo Durable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y </a:t>
            </a:r>
            <a:endParaRPr lang="es-AR" sz="11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endParaRPr lang="es-AR" sz="11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endParaRPr lang="es-AR" sz="1100" b="1" u="sng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r>
              <a:rPr lang="es-AR" sz="11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Hasta </a:t>
            </a:r>
            <a:r>
              <a:rPr lang="es-AR" sz="11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el 85 % del valor FOB o FCA o CFR o CIF o CIP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AR" sz="11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de tratarse de Contratos de Exportación "Llave en Mano"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, siempre y cuando el total de regalías, comisiones de 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representantes 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y gastos de promoción en el exterior, según declaración jurada del exportador, no supere el 15 % del valor FOB o FCA de la exportación ya que, en caso contrario, el monto a financiar por el Banco deberá reducirse en la misma medida de tal exceso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endParaRPr lang="es-AR" sz="1100" b="1" dirty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endParaRPr lang="es-AR" sz="11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180975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None/>
              <a:defRPr/>
            </a:pPr>
            <a:endParaRPr lang="es-AR" sz="11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363538" indent="-269875"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Podrán 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financiarse también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363538" indent="-269875" algn="just" eaLnBrk="1" hangingPunct="1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Char char="ü"/>
              <a:defRPr/>
            </a:pPr>
            <a:endParaRPr lang="es-AR" sz="1100" b="1" dirty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363538" indent="-269875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	• 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Servicios técnicos concernientes a la instalación y puesta en marcha del bien: Hasta el 100 % 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del valor   </a:t>
            </a:r>
          </a:p>
          <a:p>
            <a:pPr marL="363538" indent="-269875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        facturado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. Máximo: 10 % del valor FOB o FCA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363538" indent="-269875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endParaRPr lang="es-AR" sz="1100" b="1" dirty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363538" indent="-269875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	• </a:t>
            </a:r>
            <a:r>
              <a:rPr lang="es-AR" sz="1100" b="1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Repuestos y accesorios: Hasta el 10 % del valor FOB o FCA</a:t>
            </a:r>
            <a:r>
              <a:rPr lang="es-AR" sz="11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363538" indent="-269875">
              <a:spcBef>
                <a:spcPts val="0"/>
              </a:spcBef>
              <a:spcAft>
                <a:spcPts val="0"/>
              </a:spcAft>
              <a:buClr>
                <a:srgbClr val="1B5979"/>
              </a:buClr>
              <a:buFont typeface="Wingdings" panose="05000000000000000000" pitchFamily="2" charset="2"/>
              <a:buNone/>
              <a:defRPr/>
            </a:pPr>
            <a:endParaRPr lang="es-AR" sz="11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marL="363538" indent="-269875">
              <a:buFont typeface="Wingdings" panose="05000000000000000000" pitchFamily="2" charset="2"/>
              <a:buNone/>
              <a:defRPr/>
            </a:pPr>
            <a:endParaRPr lang="es-AR" sz="1800" b="1" dirty="0">
              <a:solidFill>
                <a:srgbClr val="216D93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Nación Exporta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9490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idx="1"/>
          </p:nvPr>
        </p:nvSpPr>
        <p:spPr>
          <a:xfrm>
            <a:off x="404725" y="1116418"/>
            <a:ext cx="8229600" cy="51461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2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Instrumentación </a:t>
            </a:r>
            <a:r>
              <a:rPr lang="es-MX" altLang="es-AR" sz="12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del apoyo </a:t>
            </a:r>
            <a:r>
              <a:rPr lang="es-MX" altLang="es-AR" sz="12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financiero</a:t>
            </a:r>
            <a:r>
              <a:rPr lang="es-MX" altLang="es-AR" sz="12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200" b="1" dirty="0" smtClean="0">
              <a:solidFill>
                <a:srgbClr val="216D93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AR" sz="12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Letras </a:t>
            </a:r>
            <a:r>
              <a:rPr lang="es-AR" sz="12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de </a:t>
            </a:r>
            <a:r>
              <a:rPr lang="es-AR" sz="12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Cambio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AR" sz="1200" b="1" dirty="0">
              <a:solidFill>
                <a:srgbClr val="216D9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defRPr/>
            </a:pP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En 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dólares estadounidenses, </a:t>
            </a:r>
            <a:endParaRPr lang="es-AR" sz="1200" b="1" dirty="0" smtClean="0">
              <a:solidFill>
                <a:srgbClr val="216D9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defRPr/>
            </a:pP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D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eberán 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ser de igual 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monto 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y periodicidad, como máximo semestrales, a contar desde la fecha de cada 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embarque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defRPr/>
            </a:pP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Se emitirán 2 (dos) juegos de letras de cambio en dólares estadounidenses, donde el primero será por "capital" y el segundo por "intereses". Las letras de cambio que integren el juego por "capital" serán iguales en monto individualmente superiores a U$S 2.500.- (dos mil quinientos dólares estadounidenses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).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None/>
              <a:defRPr/>
            </a:pPr>
            <a:endParaRPr lang="es-AR" sz="1200" b="1" dirty="0">
              <a:solidFill>
                <a:srgbClr val="216D9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AR" sz="1200" b="1" u="sng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Crédito </a:t>
            </a:r>
            <a:r>
              <a:rPr lang="es-AR" sz="1200" b="1" u="sng" dirty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Documentarlo Irrevocable de pago diferido 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(sin la emisión de letras de cambio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)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q"/>
              <a:defRPr/>
            </a:pPr>
            <a:r>
              <a:rPr lang="es-AR" sz="1200" b="1" dirty="0" smtClean="0">
                <a:solidFill>
                  <a:srgbClr val="216D93"/>
                </a:solidFill>
                <a:latin typeface="+mj-lt"/>
                <a:cs typeface="Arial" panose="020B0604020202020204" pitchFamily="34" charset="0"/>
              </a:rPr>
              <a:t>El usuario deberá ceder al Banco, en la forma de práctica, los derechos de crédito sobre el producido del crédito documentarlo.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q"/>
              <a:defRPr/>
            </a:pP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El 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Banco podrá considerar a su satisfacción la utilización de otros instrumentos de pagos y cobros internacionales que obliguen a los bancos emisores del exterior y garanticen las operaciones en forma análoga a los mencionados precedentemente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q"/>
              <a:defRPr/>
            </a:pP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Cuando </a:t>
            </a:r>
            <a:r>
              <a:rPr lang="es-AR" sz="1200" b="1" dirty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el pago se curse a través de Convenios de Pagos y Créditos Recíprocos el mismo debe ser ajustado a las disposiciones vigentes que los </a:t>
            </a:r>
            <a:r>
              <a:rPr lang="es-AR" sz="1200" b="1" dirty="0" smtClean="0">
                <a:solidFill>
                  <a:srgbClr val="216D93"/>
                </a:solidFill>
                <a:effectLst/>
                <a:latin typeface="+mj-lt"/>
                <a:cs typeface="Arial" panose="020B0604020202020204" pitchFamily="34" charset="0"/>
              </a:rPr>
              <a:t>rigen.</a:t>
            </a:r>
            <a:endParaRPr lang="es-AR" sz="1200" b="1" dirty="0">
              <a:solidFill>
                <a:srgbClr val="216D93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AR" altLang="es-AR" sz="900" dirty="0">
              <a:solidFill>
                <a:srgbClr val="216D93"/>
              </a:solidFill>
              <a:effectLst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Nación Exporta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77754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ángulo 2"/>
          <p:cNvSpPr>
            <a:spLocks noChangeArrowheads="1"/>
          </p:cNvSpPr>
          <p:nvPr/>
        </p:nvSpPr>
        <p:spPr bwMode="auto">
          <a:xfrm>
            <a:off x="32585" y="1060366"/>
            <a:ext cx="8707378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1A5674"/>
              </a:buClr>
              <a:defRPr/>
            </a:pPr>
            <a:r>
              <a:rPr lang="es-AR" altLang="es-AR" sz="1050" b="1" u="sng" dirty="0">
                <a:solidFill>
                  <a:srgbClr val="216D93"/>
                </a:solidFill>
                <a:latin typeface="+mn-lt"/>
                <a:ea typeface="ＭＳ Ｐゴシック" charset="0"/>
                <a:cs typeface="Arial" panose="020B0604020202020204" pitchFamily="34" charset="0"/>
              </a:rPr>
              <a:t>Garantías</a:t>
            </a:r>
          </a:p>
          <a:p>
            <a:pPr marL="612775" indent="-342900" algn="just">
              <a:buClr>
                <a:srgbClr val="1A5674"/>
              </a:buClr>
              <a:buFontTx/>
              <a:buAutoNum type="alphaLcPeriod"/>
              <a:defRPr/>
            </a:pPr>
            <a:endParaRPr lang="es-AR" sz="1050" b="1" u="sng" dirty="0" smtClean="0">
              <a:solidFill>
                <a:srgbClr val="216D93"/>
              </a:solidFill>
            </a:endParaRPr>
          </a:p>
          <a:p>
            <a:pPr marL="612775" indent="-342900" algn="just">
              <a:buClr>
                <a:srgbClr val="1A5674"/>
              </a:buClr>
              <a:buFont typeface="Wingdings" panose="05000000000000000000" pitchFamily="2" charset="2"/>
              <a:buChar char="q"/>
              <a:defRPr/>
            </a:pPr>
            <a:r>
              <a:rPr lang="es-AR" sz="1050" b="1" u="sng" dirty="0" smtClean="0">
                <a:solidFill>
                  <a:srgbClr val="216D93"/>
                </a:solidFill>
              </a:rPr>
              <a:t>Letras de cambio avaladas por:</a:t>
            </a:r>
          </a:p>
          <a:p>
            <a:pPr algn="just">
              <a:buClr>
                <a:srgbClr val="1A5674"/>
              </a:buClr>
              <a:defRPr/>
            </a:pPr>
            <a:endParaRPr lang="es-AR" sz="1050" b="1" dirty="0" smtClean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• Filial del Banco en el exterior, o</a:t>
            </a:r>
          </a:p>
          <a:p>
            <a:pPr algn="just">
              <a:buClr>
                <a:srgbClr val="1A5674"/>
              </a:buClr>
              <a:defRPr/>
            </a:pPr>
            <a:endParaRPr lang="es-AR" sz="1050" dirty="0" smtClean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• Un banco del exterior, cuya Casa Matriz o controlante, cuente con una calificación internacional de riesgo "B" o superior otorgada por una de las calificadoras de riesgo reconocida internacionalmente que posibilite el descuento de los instrumentos de cobro de la exportación a tasas de mercado para instituciones de primera línea en las distintas plazas internacionales. Además, deberá contar con la aprobación por parte de Banca Internacional - Instituciones Financieras Internacionales; o</a:t>
            </a: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 </a:t>
            </a: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• Un banco del exterior que integre la nómina de entidades autorizadas para operar en los</a:t>
            </a: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Convenios de Pagos y Créditos Recíprocos suscriptos por el BCRA - dada a conocer mediante comunicación emitida por éste- en la medida que la operación se curse con reembolso automático a través de dichos convenios, o</a:t>
            </a: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 </a:t>
            </a:r>
          </a:p>
          <a:p>
            <a:pPr marL="612775" indent="-342900" algn="just">
              <a:buClr>
                <a:srgbClr val="1A5674"/>
              </a:buClr>
              <a:buFont typeface="Wingdings" panose="05000000000000000000" pitchFamily="2" charset="2"/>
              <a:buChar char="q"/>
              <a:defRPr/>
            </a:pPr>
            <a:r>
              <a:rPr lang="es-AR" sz="1050" b="1" u="sng" dirty="0" smtClean="0">
                <a:solidFill>
                  <a:srgbClr val="216D93"/>
                </a:solidFill>
              </a:rPr>
              <a:t>Carta </a:t>
            </a:r>
            <a:r>
              <a:rPr lang="es-AR" sz="1050" b="1" u="sng" dirty="0">
                <a:solidFill>
                  <a:srgbClr val="216D93"/>
                </a:solidFill>
              </a:rPr>
              <a:t>de Crédito Irrevocable emitida por:</a:t>
            </a:r>
          </a:p>
          <a:p>
            <a:pPr algn="just">
              <a:buClr>
                <a:srgbClr val="1A5674"/>
              </a:buClr>
              <a:defRPr/>
            </a:pPr>
            <a:endParaRPr lang="es-AR" sz="1050" dirty="0" smtClean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r>
              <a:rPr lang="es-AR" sz="1050" dirty="0" smtClean="0">
                <a:solidFill>
                  <a:srgbClr val="216D93"/>
                </a:solidFill>
              </a:rPr>
              <a:t>• Filial del Banco en el exterior, o Un banco del exterior, cuya Casa Matriz o controlante, cuente con una calificación internacional de riesgo "B" o superior otorgada por una de las calificadoras de riesgo y </a:t>
            </a:r>
            <a:r>
              <a:rPr lang="es-AR" sz="1050" dirty="0">
                <a:solidFill>
                  <a:srgbClr val="216D93"/>
                </a:solidFill>
              </a:rPr>
              <a:t>r</a:t>
            </a:r>
            <a:r>
              <a:rPr lang="es-AR" sz="1050" dirty="0" smtClean="0">
                <a:solidFill>
                  <a:srgbClr val="216D93"/>
                </a:solidFill>
              </a:rPr>
              <a:t>econocida internacionalmente que posibilite el descuento de los instrumentos de cobro de la exportación a tasas de mercado para instituciones de primera línea en las distintas plazas internacionales. Además, deberá contar con la aprobación por parte de Banca Internacional - Instituciones Financieras Internacionales; o</a:t>
            </a:r>
          </a:p>
          <a:p>
            <a:pPr algn="just">
              <a:buClr>
                <a:srgbClr val="1A5674"/>
              </a:buClr>
              <a:defRPr/>
            </a:pPr>
            <a:endParaRPr lang="es-AR" sz="1050" dirty="0" smtClean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r>
              <a:rPr lang="es-AR" sz="1050" dirty="0">
                <a:solidFill>
                  <a:srgbClr val="216D93"/>
                </a:solidFill>
              </a:rPr>
              <a:t>• </a:t>
            </a:r>
            <a:r>
              <a:rPr lang="es-AR" sz="1050" dirty="0" smtClean="0">
                <a:solidFill>
                  <a:srgbClr val="216D93"/>
                </a:solidFill>
              </a:rPr>
              <a:t>Un </a:t>
            </a:r>
            <a:r>
              <a:rPr lang="es-AR" sz="1050" dirty="0">
                <a:solidFill>
                  <a:srgbClr val="216D93"/>
                </a:solidFill>
              </a:rPr>
              <a:t>banco del exterior que integre la nómina de entidades autorizadas para operar en los Convenios de Pagos y Créditos Recíprocos suscriptos por el BCRA - dada a conocer mediante comunicación emitida por éste- en la medida que la operación se curse con reembolso automático a través de dichos </a:t>
            </a:r>
            <a:r>
              <a:rPr lang="es-AR" sz="1050" dirty="0" smtClean="0">
                <a:solidFill>
                  <a:srgbClr val="216D93"/>
                </a:solidFill>
              </a:rPr>
              <a:t>convenios.</a:t>
            </a:r>
            <a:endParaRPr lang="es-AR" sz="1050" dirty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endParaRPr lang="es-AR" altLang="es-AR" sz="1050" dirty="0" smtClean="0">
              <a:solidFill>
                <a:srgbClr val="21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1A5674"/>
              </a:buClr>
              <a:defRPr/>
            </a:pPr>
            <a:r>
              <a:rPr lang="es-AR" altLang="es-AR" sz="1050" b="1" u="sng" dirty="0">
                <a:solidFill>
                  <a:srgbClr val="216D93"/>
                </a:solidFill>
                <a:latin typeface="+mn-lt"/>
                <a:ea typeface="ＭＳ Ｐゴシック" charset="0"/>
                <a:cs typeface="Arial" panose="020B0604020202020204" pitchFamily="34" charset="0"/>
              </a:rPr>
              <a:t>Comisiones</a:t>
            </a:r>
          </a:p>
          <a:p>
            <a:pPr algn="just">
              <a:buClr>
                <a:srgbClr val="1A5674"/>
              </a:buClr>
              <a:defRPr/>
            </a:pPr>
            <a:endParaRPr lang="es-AR" altLang="es-AR" sz="1050" dirty="0">
              <a:solidFill>
                <a:srgbClr val="216D93"/>
              </a:solidFill>
            </a:endParaRPr>
          </a:p>
          <a:p>
            <a:pPr marL="612775" indent="-342900" algn="just">
              <a:buClr>
                <a:srgbClr val="1A5674"/>
              </a:buClr>
              <a:buFont typeface="Wingdings" panose="05000000000000000000" pitchFamily="2" charset="2"/>
              <a:buChar char="q"/>
              <a:defRPr/>
            </a:pPr>
            <a:r>
              <a:rPr lang="es-AR" altLang="es-AR" sz="1050" b="1" dirty="0">
                <a:solidFill>
                  <a:srgbClr val="216D93"/>
                </a:solidFill>
              </a:rPr>
              <a:t>Comisión de “compromiso de reserva de fondos”: 0,05% mensual más IVA</a:t>
            </a:r>
          </a:p>
          <a:p>
            <a:pPr algn="just">
              <a:buClr>
                <a:srgbClr val="1A5674"/>
              </a:buClr>
              <a:defRPr/>
            </a:pPr>
            <a:endParaRPr lang="es-AR" altLang="es-AR" sz="1050" dirty="0" smtClean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r>
              <a:rPr lang="es-AR" altLang="es-AR" sz="1050" dirty="0" smtClean="0">
                <a:solidFill>
                  <a:srgbClr val="216D93"/>
                </a:solidFill>
              </a:rPr>
              <a:t>Se </a:t>
            </a:r>
            <a:r>
              <a:rPr lang="es-AR" altLang="es-AR" sz="1050" dirty="0">
                <a:solidFill>
                  <a:srgbClr val="216D93"/>
                </a:solidFill>
              </a:rPr>
              <a:t>aplicará en los casos que el cliente solicite la “notificación expresa” del compromiso asumido por el Banco respecto al mantenimiento de las condiciones financieras establecidas y/o a la disponibilidad de fondos por un plazo que no exceda los 90 días.</a:t>
            </a:r>
            <a:endParaRPr lang="es-ES" altLang="es-AR" sz="1050" dirty="0">
              <a:solidFill>
                <a:srgbClr val="216D93"/>
              </a:solidFill>
            </a:endParaRPr>
          </a:p>
          <a:p>
            <a:pPr algn="just">
              <a:buClr>
                <a:srgbClr val="1A5674"/>
              </a:buClr>
              <a:defRPr/>
            </a:pPr>
            <a:endParaRPr lang="es-AR" altLang="es-AR" sz="1100" dirty="0" smtClean="0">
              <a:solidFill>
                <a:srgbClr val="21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http://www.bna.com.ar/Images/logo_b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563"/>
            <a:ext cx="20542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Nación Exporta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66339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49596" y="1817688"/>
            <a:ext cx="7710054" cy="4437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s-MX" altLang="es-AR" sz="44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Nueva Línea </a:t>
            </a:r>
          </a:p>
          <a:p>
            <a:pPr algn="ctr">
              <a:buNone/>
              <a:defRPr/>
            </a:pPr>
            <a:r>
              <a:rPr lang="es-MX" altLang="es-AR" sz="36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“Financiación destinada a la Participación de Ferias y Exposiciones Internacionales”</a:t>
            </a:r>
          </a:p>
          <a:p>
            <a:pPr algn="ctr">
              <a:buNone/>
              <a:defRPr/>
            </a:pPr>
            <a:r>
              <a:rPr lang="es-AR" sz="2000" dirty="0" smtClean="0">
                <a:solidFill>
                  <a:srgbClr val="216D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s-AR" sz="4000" dirty="0" smtClean="0">
              <a:solidFill>
                <a:srgbClr val="216D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AR" sz="2000" dirty="0" smtClean="0">
              <a:solidFill>
                <a:srgbClr val="216D93"/>
              </a:solidFill>
              <a:effectLst/>
            </a:endParaRPr>
          </a:p>
          <a:p>
            <a:pPr>
              <a:defRPr/>
            </a:pPr>
            <a:endParaRPr lang="es-AR" sz="2000" dirty="0">
              <a:solidFill>
                <a:srgbClr val="216D93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endParaRPr lang="es-ES_tradnl" altLang="es-AR" sz="3200" dirty="0" smtClean="0">
              <a:solidFill>
                <a:srgbClr val="21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s-ES_tradnl" altLang="es-AR" sz="3200" dirty="0" smtClean="0">
              <a:solidFill>
                <a:srgbClr val="21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Ferias Internacionales</a:t>
            </a:r>
            <a:endParaRPr lang="es-A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0" y="188913"/>
            <a:ext cx="9144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AR" sz="40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13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Ferias Internacionales</a:t>
            </a: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1143000" y="998936"/>
            <a:ext cx="6858000" cy="1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AR" sz="3000" b="1"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0144" y="995362"/>
            <a:ext cx="82441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>
                <a:solidFill>
                  <a:srgbClr val="216D93"/>
                </a:solidFill>
              </a:rPr>
              <a:t>¿Cuál es el destino de esta financiación?</a:t>
            </a:r>
          </a:p>
          <a:p>
            <a:pPr algn="just"/>
            <a:r>
              <a:rPr lang="es-AR" sz="1100" dirty="0">
                <a:solidFill>
                  <a:srgbClr val="216D93"/>
                </a:solidFill>
              </a:rPr>
              <a:t>El objetivo es financiar, en moneda extranjera, la participación de exportadores y/o productores de bienes y servicios residentes en la República Argentina en Ferias, Exposiciones o Salones Internacionales especializados que se realicen en el exterior.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4904" y="1678904"/>
            <a:ext cx="76162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b="1" dirty="0">
                <a:solidFill>
                  <a:srgbClr val="216D93"/>
                </a:solidFill>
              </a:rPr>
              <a:t>Usuarios:</a:t>
            </a:r>
            <a:r>
              <a:rPr lang="es-ES_tradnl" sz="1100" dirty="0">
                <a:solidFill>
                  <a:srgbClr val="216D93"/>
                </a:solidFill>
              </a:rPr>
              <a:t> Personas Físicas o Jurídicas, exportadoras y/o productoras de Bienes y Servicios Argentinos.</a:t>
            </a:r>
          </a:p>
          <a:p>
            <a:pPr algn="just"/>
            <a:endParaRPr lang="es-ES_tradnl" sz="1100" dirty="0">
              <a:solidFill>
                <a:srgbClr val="216D93"/>
              </a:solidFill>
            </a:endParaRPr>
          </a:p>
          <a:p>
            <a:pPr algn="just"/>
            <a:r>
              <a:rPr lang="es-ES_tradnl" sz="1100" b="1" dirty="0">
                <a:solidFill>
                  <a:srgbClr val="216D93"/>
                </a:solidFill>
              </a:rPr>
              <a:t>Destino:</a:t>
            </a:r>
            <a:r>
              <a:rPr lang="es-ES_tradnl" sz="1100" dirty="0">
                <a:solidFill>
                  <a:srgbClr val="216D93"/>
                </a:solidFill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s-ES_tradnl" sz="1100" dirty="0">
                <a:solidFill>
                  <a:srgbClr val="216D93"/>
                </a:solidFill>
              </a:rPr>
              <a:t>Alquiler, diseño e instalación de Stand.</a:t>
            </a:r>
            <a:endParaRPr lang="es-AR" sz="1100" dirty="0">
              <a:solidFill>
                <a:srgbClr val="216D9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s-ES_tradnl" sz="1100" dirty="0">
                <a:solidFill>
                  <a:srgbClr val="216D93"/>
                </a:solidFill>
              </a:rPr>
              <a:t>Alquiler de equipo Audiovisual</a:t>
            </a:r>
            <a:endParaRPr lang="es-AR" sz="1100" dirty="0">
              <a:solidFill>
                <a:srgbClr val="216D9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s-ES_tradnl" sz="1100" dirty="0">
                <a:solidFill>
                  <a:srgbClr val="216D93"/>
                </a:solidFill>
              </a:rPr>
              <a:t>Gastos en catálogos y material de difusión </a:t>
            </a:r>
            <a:endParaRPr lang="es-AR" sz="1100" dirty="0">
              <a:solidFill>
                <a:srgbClr val="216D9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s-AR" sz="1100" dirty="0">
                <a:solidFill>
                  <a:srgbClr val="216D93"/>
                </a:solidFill>
              </a:rPr>
              <a:t>Flete y seguro de los elementos a exhibir excluyendo gastos de nacionalización del producto exhibido </a:t>
            </a:r>
            <a:r>
              <a:rPr lang="es-ES_tradnl" sz="1100" dirty="0">
                <a:solidFill>
                  <a:srgbClr val="216D93"/>
                </a:solidFill>
              </a:rPr>
              <a:t>.</a:t>
            </a:r>
            <a:endParaRPr lang="es-AR" sz="1100" dirty="0">
              <a:solidFill>
                <a:srgbClr val="216D9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s-ES_tradnl" sz="1100" dirty="0">
                <a:solidFill>
                  <a:srgbClr val="216D93"/>
                </a:solidFill>
              </a:rPr>
              <a:t>Pasajes y alojamiento</a:t>
            </a:r>
            <a:endParaRPr lang="es-AR" sz="1100" dirty="0">
              <a:solidFill>
                <a:srgbClr val="216D93"/>
              </a:solidFill>
            </a:endParaRPr>
          </a:p>
          <a:p>
            <a:pPr algn="just"/>
            <a:endParaRPr lang="es-ES_tradnl" sz="1100" dirty="0">
              <a:solidFill>
                <a:srgbClr val="216D93"/>
              </a:solidFill>
            </a:endParaRPr>
          </a:p>
          <a:p>
            <a:pPr algn="just"/>
            <a:r>
              <a:rPr lang="es-ES_tradnl" sz="1100" b="1" dirty="0">
                <a:solidFill>
                  <a:srgbClr val="216D93"/>
                </a:solidFill>
              </a:rPr>
              <a:t>Moneda:</a:t>
            </a:r>
            <a:r>
              <a:rPr lang="es-ES_tradnl" sz="1100" dirty="0">
                <a:solidFill>
                  <a:srgbClr val="216D93"/>
                </a:solidFill>
              </a:rPr>
              <a:t> </a:t>
            </a:r>
            <a:r>
              <a:rPr lang="es-AR" sz="1100" dirty="0">
                <a:solidFill>
                  <a:srgbClr val="216D93"/>
                </a:solidFill>
              </a:rPr>
              <a:t>En Moneda Extranjera, Dólares estadounidenses, Euros, u otras monedas, de contarse con disponibilidad prestable de las mismas.</a:t>
            </a:r>
          </a:p>
          <a:p>
            <a:pPr algn="just"/>
            <a:endParaRPr lang="es-ES_tradnl" sz="1100" dirty="0">
              <a:solidFill>
                <a:srgbClr val="216D93"/>
              </a:solidFill>
            </a:endParaRPr>
          </a:p>
          <a:p>
            <a:r>
              <a:rPr lang="es-ES_tradnl" sz="1100" b="1" dirty="0">
                <a:solidFill>
                  <a:srgbClr val="216D93"/>
                </a:solidFill>
              </a:rPr>
              <a:t>Monto Financiable: </a:t>
            </a:r>
          </a:p>
          <a:p>
            <a:r>
              <a:rPr lang="es-AR" sz="1100" dirty="0">
                <a:solidFill>
                  <a:srgbClr val="216D93"/>
                </a:solidFill>
              </a:rPr>
              <a:t>Hasta el 100% de los gastos detallados en "Destino", impuestos incluidos. El monto máximo del crédito será de U$S 20.000.- (Dólares Estadounidenses veinte mil) por beneficiario por feria, exposición o salón internacional especializado, o su equivalente en otras monedas.</a:t>
            </a:r>
          </a:p>
          <a:p>
            <a:pPr algn="just"/>
            <a:endParaRPr lang="es-ES_tradnl" sz="1100" dirty="0">
              <a:solidFill>
                <a:srgbClr val="216D93"/>
              </a:solidFill>
            </a:endParaRPr>
          </a:p>
          <a:p>
            <a:pPr algn="just"/>
            <a:r>
              <a:rPr lang="es-ES_tradnl" sz="1100" b="1" dirty="0">
                <a:solidFill>
                  <a:srgbClr val="216D93"/>
                </a:solidFill>
              </a:rPr>
              <a:t>Tasa de interés: </a:t>
            </a:r>
          </a:p>
          <a:p>
            <a:pPr algn="just"/>
            <a:r>
              <a:rPr lang="es-AR" sz="1100" u="sng" dirty="0">
                <a:solidFill>
                  <a:srgbClr val="216D93"/>
                </a:solidFill>
              </a:rPr>
              <a:t>Fondeo Externo</a:t>
            </a:r>
            <a:r>
              <a:rPr lang="es-AR" sz="1100" dirty="0">
                <a:solidFill>
                  <a:srgbClr val="216D93"/>
                </a:solidFill>
              </a:rPr>
              <a:t>: Costo de Fondeo Externo (base Libor) + Spread de acuerdo al tamaño de la empresa, al plazo de la operación y las condiciones de mercado.</a:t>
            </a:r>
          </a:p>
          <a:p>
            <a:pPr algn="just"/>
            <a:endParaRPr lang="es-AR" sz="1100" dirty="0" smtClean="0">
              <a:solidFill>
                <a:srgbClr val="216D93"/>
              </a:solidFill>
            </a:endParaRPr>
          </a:p>
          <a:p>
            <a:pPr algn="just"/>
            <a:r>
              <a:rPr lang="es-ES_tradnl" sz="1100" b="1" dirty="0" smtClean="0">
                <a:solidFill>
                  <a:srgbClr val="216D93"/>
                </a:solidFill>
              </a:rPr>
              <a:t>Plazo</a:t>
            </a:r>
            <a:r>
              <a:rPr lang="es-ES_tradnl" sz="1100" b="1" dirty="0">
                <a:solidFill>
                  <a:srgbClr val="216D93"/>
                </a:solidFill>
              </a:rPr>
              <a:t>:</a:t>
            </a:r>
            <a:r>
              <a:rPr lang="es-ES_tradnl" sz="1100" dirty="0">
                <a:solidFill>
                  <a:srgbClr val="216D93"/>
                </a:solidFill>
              </a:rPr>
              <a:t> </a:t>
            </a:r>
            <a:r>
              <a:rPr lang="es-AR" sz="1100" dirty="0">
                <a:solidFill>
                  <a:srgbClr val="216D93"/>
                </a:solidFill>
              </a:rPr>
              <a:t>Hasta 2 (dos) años a partir de la fecha de desembolso. No se admitirán prórrogas al vencimiento.</a:t>
            </a:r>
          </a:p>
          <a:p>
            <a:pPr algn="just"/>
            <a:endParaRPr lang="es-ES_tradnl" sz="1100" dirty="0">
              <a:solidFill>
                <a:srgbClr val="216D93"/>
              </a:solidFill>
            </a:endParaRPr>
          </a:p>
          <a:p>
            <a:pPr algn="just"/>
            <a:r>
              <a:rPr lang="es-ES_tradnl" sz="1100" b="1" dirty="0">
                <a:solidFill>
                  <a:srgbClr val="216D93"/>
                </a:solidFill>
              </a:rPr>
              <a:t>Garantías:</a:t>
            </a:r>
            <a:r>
              <a:rPr lang="es-ES_tradnl" sz="1100" dirty="0">
                <a:solidFill>
                  <a:srgbClr val="216D93"/>
                </a:solidFill>
              </a:rPr>
              <a:t> </a:t>
            </a:r>
            <a:r>
              <a:rPr lang="es-AR" sz="1100" dirty="0">
                <a:solidFill>
                  <a:srgbClr val="216D93"/>
                </a:solidFill>
              </a:rPr>
              <a:t>El requerimiento de garantías lo evalúa el Área de Crédito, según la calificación de la empresa y el monto de la operación.</a:t>
            </a:r>
          </a:p>
          <a:p>
            <a:pPr algn="just"/>
            <a:endParaRPr lang="es-ES_tradnl" sz="1100" b="1" dirty="0">
              <a:solidFill>
                <a:srgbClr val="216D93"/>
              </a:solidFill>
            </a:endParaRPr>
          </a:p>
          <a:p>
            <a:pPr algn="just"/>
            <a:r>
              <a:rPr lang="es-ES_tradnl" sz="1100" b="1" dirty="0">
                <a:solidFill>
                  <a:srgbClr val="216D93"/>
                </a:solidFill>
              </a:rPr>
              <a:t>Requisitos :</a:t>
            </a:r>
            <a:r>
              <a:rPr lang="es-ES_tradnl" sz="1100" dirty="0">
                <a:solidFill>
                  <a:srgbClr val="216D93"/>
                </a:solidFill>
              </a:rPr>
              <a:t> Estar vinculados a crédito pudiendo vincularse para esta operatoria</a:t>
            </a:r>
            <a:r>
              <a:rPr lang="es-ES_tradnl" sz="1100" dirty="0" smtClean="0">
                <a:solidFill>
                  <a:srgbClr val="216D93"/>
                </a:solidFill>
              </a:rPr>
              <a:t>.</a:t>
            </a:r>
            <a:endParaRPr lang="es-AR" sz="1100" dirty="0">
              <a:solidFill>
                <a:srgbClr val="216D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1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563923"/>
            <a:ext cx="8468591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SzPct val="130000"/>
              <a:defRPr/>
            </a:pPr>
            <a:r>
              <a:rPr lang="es-AR" sz="4800" b="1" u="sng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IMPORTACIONES</a:t>
            </a: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defRPr/>
            </a:pPr>
            <a:endParaRPr lang="es-AR" sz="4400" b="1" dirty="0">
              <a:solidFill>
                <a:srgbClr val="216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buSzPct val="130000"/>
              <a:defRPr/>
            </a:pPr>
            <a:r>
              <a:rPr lang="es-AR" sz="48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Financiamientos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9153" y="458832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Comercio</a:t>
            </a:r>
            <a:r>
              <a:rPr lang="es-A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98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>
          <a:xfrm>
            <a:off x="404725" y="1028571"/>
            <a:ext cx="8385984" cy="56216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just">
              <a:buSzPct val="110000"/>
              <a:buFont typeface="Wingdings" panose="05000000000000000000" pitchFamily="2" charset="2"/>
              <a:buChar char="ü"/>
              <a:defRPr/>
            </a:pPr>
            <a:endParaRPr lang="es-MX" altLang="es-AR" sz="1600" dirty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>
                <a:solidFill>
                  <a:srgbClr val="216D93"/>
                </a:solidFill>
              </a:rPr>
              <a:t>Objetivo: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es-MX" altLang="es-AR" sz="1100" b="1" u="sng" dirty="0">
              <a:solidFill>
                <a:srgbClr val="216D93"/>
              </a:solidFill>
            </a:endParaRPr>
          </a:p>
          <a:p>
            <a:pPr marL="0" lvl="1" indent="176213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Préstamo en moneda nacional o extranjera destinado a financiar las importaciones y/o pago anticipado de importaciones de bienes sin uso, instrumentadas mediante Cartas de crédito de importación, cobranzas  o transferencias al exterior.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MX" altLang="es-AR" sz="1100" b="1" u="sng" dirty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>
                <a:solidFill>
                  <a:srgbClr val="216D93"/>
                </a:solidFill>
              </a:rPr>
              <a:t>Proporción del apoyo: 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s-MX" altLang="es-AR" sz="1100" b="1" dirty="0">
              <a:solidFill>
                <a:srgbClr val="216D93"/>
              </a:solidFill>
            </a:endParaRPr>
          </a:p>
          <a:p>
            <a:pPr marL="180000" indent="-28575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Hasta el 100% del valor FOB, CFR CIF o sus equivalentes para otros medios de transporte, siempre que el seguro y el flete sean abonados en el exterior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MX" altLang="es-AR" sz="1100" b="1" u="sng" dirty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>
                <a:solidFill>
                  <a:srgbClr val="216D93"/>
                </a:solidFill>
              </a:rPr>
              <a:t>Plazos</a:t>
            </a:r>
            <a:r>
              <a:rPr lang="es-MX" altLang="es-AR" sz="1100" b="1" dirty="0">
                <a:solidFill>
                  <a:srgbClr val="216D93"/>
                </a:solidFill>
              </a:rPr>
              <a:t>: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MX" altLang="es-AR" sz="1100" b="1" dirty="0">
              <a:solidFill>
                <a:srgbClr val="216D93"/>
              </a:solidFill>
            </a:endParaRPr>
          </a:p>
          <a:p>
            <a:pPr marL="0" lvl="1" indent="17621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Bienes de Capital: </a:t>
            </a:r>
            <a:r>
              <a:rPr lang="es-MX" altLang="es-AR" sz="1100" b="1" u="sng" dirty="0">
                <a:solidFill>
                  <a:srgbClr val="216D93"/>
                </a:solidFill>
              </a:rPr>
              <a:t>hasta 5 años en pesos</a:t>
            </a:r>
            <a:r>
              <a:rPr lang="es-MX" altLang="es-AR" sz="1100" b="1" dirty="0">
                <a:solidFill>
                  <a:srgbClr val="216D93"/>
                </a:solidFill>
              </a:rPr>
              <a:t>, si la financiación es </a:t>
            </a:r>
            <a:r>
              <a:rPr lang="es-MX" altLang="es-AR" sz="1100" b="1" u="sng" dirty="0">
                <a:solidFill>
                  <a:srgbClr val="216D93"/>
                </a:solidFill>
              </a:rPr>
              <a:t>en moneda extranjera </a:t>
            </a:r>
            <a:r>
              <a:rPr lang="es-MX" altLang="es-AR" sz="1100" b="1" u="sng" dirty="0" smtClean="0">
                <a:solidFill>
                  <a:srgbClr val="216D93"/>
                </a:solidFill>
              </a:rPr>
              <a:t>el plazo es hasta </a:t>
            </a:r>
            <a:r>
              <a:rPr lang="es-MX" altLang="es-AR" sz="1100" b="1" u="sng" dirty="0">
                <a:solidFill>
                  <a:srgbClr val="216D93"/>
                </a:solidFill>
              </a:rPr>
              <a:t>2 años</a:t>
            </a:r>
            <a:r>
              <a:rPr lang="es-MX" altLang="es-AR" sz="1100" b="1" dirty="0">
                <a:solidFill>
                  <a:srgbClr val="216D93"/>
                </a:solidFill>
              </a:rPr>
              <a:t> </a:t>
            </a:r>
            <a:r>
              <a:rPr lang="es-MX" altLang="es-AR" sz="1100" b="1" dirty="0" smtClean="0">
                <a:solidFill>
                  <a:srgbClr val="216D93"/>
                </a:solidFill>
              </a:rPr>
              <a:t>(con </a:t>
            </a:r>
            <a:r>
              <a:rPr lang="es-MX" altLang="es-AR" sz="1100" b="1" dirty="0">
                <a:solidFill>
                  <a:srgbClr val="216D93"/>
                </a:solidFill>
              </a:rPr>
              <a:t>consulta previa hasta 5 años), pudiendo contemplar un período de 180 días de gracia por capital 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 </a:t>
            </a:r>
          </a:p>
          <a:p>
            <a:pPr marL="0" lvl="1" indent="17621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Bienes de Consumos Durables: hasta 2 años</a:t>
            </a:r>
            <a:endParaRPr lang="es-ES_tradnl" sz="1100" b="1" dirty="0">
              <a:solidFill>
                <a:srgbClr val="216D93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  <a:defRPr/>
            </a:pPr>
            <a:endParaRPr lang="es-MX" altLang="es-AR" sz="1100" b="1" dirty="0">
              <a:solidFill>
                <a:srgbClr val="216D93"/>
              </a:solidFill>
            </a:endParaRPr>
          </a:p>
          <a:p>
            <a:pPr marL="0" lvl="1" indent="176213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Resto de los bienes: Hasta 360 días</a:t>
            </a:r>
          </a:p>
          <a:p>
            <a:pPr marL="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AR" sz="1000" b="1" dirty="0">
              <a:solidFill>
                <a:srgbClr val="216D93"/>
              </a:solidFill>
            </a:endParaRPr>
          </a:p>
          <a:p>
            <a:pPr marL="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AR" sz="1000" b="1" dirty="0" smtClean="0">
                <a:solidFill>
                  <a:srgbClr val="216D93"/>
                </a:solidFill>
              </a:rPr>
              <a:t>Por </a:t>
            </a:r>
            <a:r>
              <a:rPr lang="es-AR" sz="1000" b="1" dirty="0">
                <a:solidFill>
                  <a:srgbClr val="216D93"/>
                </a:solidFill>
              </a:rPr>
              <a:t>razones fundamentadas, se admitirán prórrogas por un período adicional de 180 días </a:t>
            </a:r>
          </a:p>
          <a:p>
            <a:pPr marL="457200" lvl="1" indent="0" algn="just" eaLnBrk="1" hangingPunct="1">
              <a:buClr>
                <a:schemeClr val="tx1"/>
              </a:buClr>
              <a:buSzPct val="110000"/>
              <a:buNone/>
              <a:defRPr/>
            </a:pPr>
            <a:endParaRPr lang="es-MX" altLang="es-AR" sz="1600" dirty="0" smtClean="0">
              <a:solidFill>
                <a:srgbClr val="216D93"/>
              </a:solidFill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chemeClr val="bg2"/>
              </a:buClr>
              <a:defRPr/>
            </a:pPr>
            <a:r>
              <a:rPr lang="es-MX" alt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Financiación de Importaciones</a:t>
            </a:r>
            <a:endParaRPr lang="es-ES" altLang="es-A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2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84565"/>
            <a:ext cx="8229600" cy="49772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es-MX" altLang="es-AR" sz="4800" b="1" u="sng" dirty="0" smtClean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</a:t>
            </a:r>
            <a:r>
              <a:rPr lang="es-MX" altLang="es-AR" sz="4800" b="1" u="sng" dirty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financiero: </a:t>
            </a:r>
            <a:endParaRPr lang="es-MX" altLang="es-AR" sz="4800" b="1" u="sng" dirty="0" smtClean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es-MX" altLang="es-AR" sz="4800" b="1" u="sng" dirty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 100 % del valor de la mercadería. Se financia el flete internacional y/o seguro internacional siempre que sean abonados en el exterior.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es-MX" altLang="es-AR" sz="4800" b="1" u="sng" dirty="0" smtClean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es-MX" altLang="es-AR" sz="4800" b="1" u="sng" dirty="0" smtClean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Garantías</a:t>
            </a:r>
            <a:r>
              <a:rPr lang="es-MX" altLang="es-AR" sz="4800" b="1" u="sng" dirty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determinar en cada caso.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es-MX" altLang="es-AR" sz="4800" b="1" u="sng" dirty="0" smtClean="0">
              <a:solidFill>
                <a:srgbClr val="216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s-MX" altLang="es-AR" sz="4800" b="1" u="sng" dirty="0">
                <a:solidFill>
                  <a:srgbClr val="216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Tasas: </a:t>
            </a: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Dólares: Base </a:t>
            </a:r>
            <a:r>
              <a:rPr lang="es-ES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Libor + spread a determinar s/</a:t>
            </a: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tamaño de la empresa, plazo de la operación y a las condiciones de mercado.</a:t>
            </a: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altLang="es-AR" sz="4800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Euros: </a:t>
            </a: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Base Euribor</a:t>
            </a:r>
            <a:r>
              <a:rPr lang="es-ES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+ spread a determinar s/</a:t>
            </a: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tamaño de la empresa, plazo de la operación y a las condiciones de mercado.</a:t>
            </a: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altLang="es-AR" sz="4800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AR" sz="4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Pesos:  Tasa Activa de Cartera General.</a:t>
            </a: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MX" altLang="es-AR" sz="4800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85750" lvl="1" indent="-28575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altLang="es-AR" sz="4800" b="1" u="sng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Para operaciones a mas de 2 años se deberá consultar cada Operación en particular.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AR" altLang="es-AR" dirty="0" smtClean="0">
              <a:solidFill>
                <a:srgbClr val="216D93"/>
              </a:solidFill>
            </a:endParaRP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chemeClr val="bg2"/>
              </a:buClr>
              <a:defRPr/>
            </a:pPr>
            <a:r>
              <a:rPr lang="es-MX" alt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Financiación de Importaciones</a:t>
            </a:r>
            <a:endParaRPr lang="es-ES" altLang="es-A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8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pamu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94" y="1414274"/>
            <a:ext cx="7667974" cy="4680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2772" name="Picture 25" descr="u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734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7" descr="bandera-uru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516563"/>
            <a:ext cx="358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8" descr="bandera_bras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81525"/>
            <a:ext cx="358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9" descr="españ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2873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2" descr="Paragu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360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49" descr="bolivia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6446" y="4618478"/>
            <a:ext cx="374073" cy="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9699" y="429690"/>
            <a:ext cx="7758724" cy="471600"/>
          </a:xfrm>
        </p:spPr>
        <p:txBody>
          <a:bodyPr>
            <a:normAutofit/>
          </a:bodyPr>
          <a:lstStyle/>
          <a:p>
            <a:r>
              <a:rPr lang="es-A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Filiales en el exterior</a:t>
            </a:r>
          </a:p>
        </p:txBody>
      </p:sp>
      <p:sp>
        <p:nvSpPr>
          <p:cNvPr id="669756" name="Text Box 60"/>
          <p:cNvSpPr txBox="1">
            <a:spLocks noChangeArrowheads="1"/>
          </p:cNvSpPr>
          <p:nvPr/>
        </p:nvSpPr>
        <p:spPr bwMode="auto">
          <a:xfrm>
            <a:off x="3059113" y="35004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Madrid</a:t>
            </a:r>
          </a:p>
        </p:txBody>
      </p:sp>
      <p:sp>
        <p:nvSpPr>
          <p:cNvPr id="669757" name="Text Box 61"/>
          <p:cNvSpPr txBox="1">
            <a:spLocks noChangeArrowheads="1"/>
          </p:cNvSpPr>
          <p:nvPr/>
        </p:nvSpPr>
        <p:spPr bwMode="auto">
          <a:xfrm>
            <a:off x="2159001" y="3573463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New York</a:t>
            </a:r>
          </a:p>
        </p:txBody>
      </p:sp>
      <p:sp>
        <p:nvSpPr>
          <p:cNvPr id="669758" name="Text Box 62"/>
          <p:cNvSpPr txBox="1">
            <a:spLocks noChangeArrowheads="1"/>
          </p:cNvSpPr>
          <p:nvPr/>
        </p:nvSpPr>
        <p:spPr bwMode="auto">
          <a:xfrm>
            <a:off x="2124075" y="386080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Miami</a:t>
            </a:r>
          </a:p>
        </p:txBody>
      </p:sp>
      <p:sp>
        <p:nvSpPr>
          <p:cNvPr id="669759" name="Text Box 63"/>
          <p:cNvSpPr txBox="1">
            <a:spLocks noChangeArrowheads="1"/>
          </p:cNvSpPr>
          <p:nvPr/>
        </p:nvSpPr>
        <p:spPr bwMode="auto">
          <a:xfrm>
            <a:off x="6335713" y="3484563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Beiing</a:t>
            </a:r>
          </a:p>
        </p:txBody>
      </p:sp>
      <p:sp>
        <p:nvSpPr>
          <p:cNvPr id="669761" name="Text Box 65"/>
          <p:cNvSpPr txBox="1">
            <a:spLocks noChangeArrowheads="1"/>
          </p:cNvSpPr>
          <p:nvPr/>
        </p:nvSpPr>
        <p:spPr bwMode="auto">
          <a:xfrm>
            <a:off x="3059113" y="4508500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</a:t>
            </a:r>
            <a:r>
              <a:rPr lang="es-AR" altLang="es-AR" sz="14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Pablo</a:t>
            </a:r>
          </a:p>
        </p:txBody>
      </p:sp>
      <p:sp>
        <p:nvSpPr>
          <p:cNvPr id="669764" name="Text Box 68"/>
          <p:cNvSpPr txBox="1">
            <a:spLocks noChangeArrowheads="1"/>
          </p:cNvSpPr>
          <p:nvPr/>
        </p:nvSpPr>
        <p:spPr bwMode="auto">
          <a:xfrm>
            <a:off x="2916238" y="515778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Asunción</a:t>
            </a:r>
            <a:endParaRPr lang="es-AR" altLang="es-AR" sz="14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9765" name="Text Box 69"/>
          <p:cNvSpPr txBox="1">
            <a:spLocks noChangeArrowheads="1"/>
          </p:cNvSpPr>
          <p:nvPr/>
        </p:nvSpPr>
        <p:spPr bwMode="auto">
          <a:xfrm>
            <a:off x="900113" y="4868863"/>
            <a:ext cx="1871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Sta. Cruz de la sierra</a:t>
            </a:r>
          </a:p>
        </p:txBody>
      </p:sp>
      <p:sp>
        <p:nvSpPr>
          <p:cNvPr id="669766" name="Text Box 70"/>
          <p:cNvSpPr txBox="1">
            <a:spLocks noChangeArrowheads="1"/>
          </p:cNvSpPr>
          <p:nvPr/>
        </p:nvSpPr>
        <p:spPr bwMode="auto">
          <a:xfrm>
            <a:off x="3203575" y="5500688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Montevideo</a:t>
            </a:r>
          </a:p>
        </p:txBody>
      </p:sp>
      <p:pic>
        <p:nvPicPr>
          <p:cNvPr id="32794" name="Picture 37" descr="gq"/>
          <p:cNvPicPr>
            <a:picLocks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434918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510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56" grpId="0"/>
      <p:bldP spid="669757" grpId="0"/>
      <p:bldP spid="669758" grpId="0"/>
      <p:bldP spid="669759" grpId="0"/>
      <p:bldP spid="669761" grpId="0"/>
      <p:bldP spid="669764" grpId="0"/>
      <p:bldP spid="669765" grpId="0"/>
      <p:bldP spid="6697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21178" y="341277"/>
            <a:ext cx="8737887" cy="1278842"/>
          </a:xfrm>
        </p:spPr>
        <p:txBody>
          <a:bodyPr>
            <a:normAutofit fontScale="90000"/>
          </a:bodyPr>
          <a:lstStyle/>
          <a:p>
            <a:r>
              <a:rPr lang="es-AR" dirty="0"/>
              <a:t>Inclusión, Política Financiera y Comercio Exterior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5" name="7 Rectángulo"/>
          <p:cNvSpPr/>
          <p:nvPr/>
        </p:nvSpPr>
        <p:spPr>
          <a:xfrm>
            <a:off x="417423" y="1189232"/>
            <a:ext cx="825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endParaRPr lang="es-AR" sz="2200" b="1" u="sng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22" y="4062845"/>
            <a:ext cx="3084313" cy="15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29568"/>
            <a:ext cx="2004925" cy="5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432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Consultivo</a:t>
            </a:r>
            <a:endPara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1465744"/>
            <a:ext cx="81915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2211" y="101075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 de una operación</a:t>
            </a:r>
            <a:endParaRPr lang="es-AR" sz="1800" b="1" dirty="0">
              <a:solidFill>
                <a:srgbClr val="216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1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 Pago / Transferencia</a:t>
            </a:r>
            <a:endParaRPr lang="es-A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1500" y="2660211"/>
            <a:ext cx="7595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s-AR" altLang="es-AR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 PAGO / TRANSFERENCIA</a:t>
            </a:r>
            <a:endParaRPr lang="es-AR" altLang="es-AR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40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_tradnl" alt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Orden de Pago / Transferencia</a:t>
            </a:r>
            <a:endParaRPr lang="es-ES" altLang="es-AR" sz="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6810" y="1253195"/>
            <a:ext cx="81875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AR" sz="1800" b="1" dirty="0">
                <a:solidFill>
                  <a:schemeClr val="accent1"/>
                </a:solidFill>
              </a:rPr>
              <a:t>Concepto: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AR" sz="1800" b="1" dirty="0">
                <a:solidFill>
                  <a:schemeClr val="accent1"/>
                </a:solidFill>
              </a:rPr>
              <a:t>	Instrumento con el cual un ordenante transfiere fondos a favor de un beneficiario, a través de entidades bancarias.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s-ES_tradnl" altLang="es-AR" sz="18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AR" sz="1800" b="1" dirty="0">
                <a:solidFill>
                  <a:schemeClr val="accent1"/>
                </a:solidFill>
              </a:rPr>
              <a:t>Partes intervinientes: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_tradnl" altLang="es-AR" sz="18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800" b="1" dirty="0">
                <a:solidFill>
                  <a:schemeClr val="accent1"/>
                </a:solidFill>
                <a:cs typeface="ＭＳ Ｐゴシック" charset="0"/>
              </a:rPr>
              <a:t> Ordenante (tomador)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800" b="1" dirty="0">
                <a:solidFill>
                  <a:schemeClr val="accent1"/>
                </a:solidFill>
                <a:cs typeface="ＭＳ Ｐゴシック" charset="0"/>
              </a:rPr>
              <a:t> Beneficiario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800" b="1" dirty="0">
                <a:solidFill>
                  <a:schemeClr val="accent1"/>
                </a:solidFill>
                <a:cs typeface="ＭＳ Ｐゴシック" charset="0"/>
              </a:rPr>
              <a:t> Banco remitente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800" b="1" dirty="0">
                <a:solidFill>
                  <a:schemeClr val="accent1"/>
                </a:solidFill>
                <a:cs typeface="ＭＳ Ｐゴシック" charset="0"/>
              </a:rPr>
              <a:t> Banco pagador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6809" y="4179729"/>
            <a:ext cx="81875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s-ES_tradnl" altLang="es-A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 Pago vs. Transferencia:</a:t>
            </a:r>
          </a:p>
          <a:p>
            <a:pPr eaLnBrk="1" hangingPunct="1">
              <a:defRPr/>
            </a:pPr>
            <a:endParaRPr lang="es-ES_tradnl" altLang="es-A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 de fondos hacia el exterior      Transferencia emitida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 de fondos desde el exterior     Orden de pago </a:t>
            </a:r>
            <a:r>
              <a:rPr lang="es-ES_tradnl" altLang="es-AR" b="1" dirty="0">
                <a:solidFill>
                  <a:schemeClr val="bg1"/>
                </a:solidFill>
              </a:rPr>
              <a:t>recibida</a:t>
            </a:r>
          </a:p>
        </p:txBody>
      </p:sp>
    </p:spTree>
    <p:extLst>
      <p:ext uri="{BB962C8B-B14F-4D97-AF65-F5344CB8AC3E}">
        <p14:creationId xmlns:p14="http://schemas.microsoft.com/office/powerpoint/2010/main" xmlns="" val="20035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_tradnl" alt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Orden de Pago / Transferencia</a:t>
            </a:r>
            <a: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322309"/>
            <a:ext cx="8218689" cy="46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1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Cobranza</a:t>
            </a:r>
            <a:endParaRPr lang="es-A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0" y="30135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s-AR" altLang="es-A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COBRANZA</a:t>
            </a:r>
          </a:p>
        </p:txBody>
      </p:sp>
    </p:spTree>
    <p:extLst>
      <p:ext uri="{BB962C8B-B14F-4D97-AF65-F5344CB8AC3E}">
        <p14:creationId xmlns:p14="http://schemas.microsoft.com/office/powerpoint/2010/main" xmlns="" val="243748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_tradnl" alt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Cobranza</a:t>
            </a:r>
            <a: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291" y="1052543"/>
            <a:ext cx="81875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Concepto</a:t>
            </a:r>
            <a:r>
              <a:rPr lang="en-US" altLang="es-AR" sz="1600" b="1" dirty="0" smtClean="0">
                <a:solidFill>
                  <a:schemeClr val="accent1"/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altLang="es-AR" sz="1600" b="1" dirty="0">
              <a:solidFill>
                <a:schemeClr val="accent1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es-ES" altLang="es-AR" sz="1600" b="1" dirty="0">
                <a:solidFill>
                  <a:schemeClr val="accent1"/>
                </a:solidFill>
              </a:rPr>
              <a:t>	Instrumento a través del cual un exportador gestiona el cobro de su venta ante el importador, utilizando los servicios de entidades bancarias.</a:t>
            </a:r>
          </a:p>
          <a:p>
            <a:pPr eaLnBrk="1" hangingPunct="1">
              <a:buFontTx/>
              <a:buNone/>
              <a:defRPr/>
            </a:pPr>
            <a:endParaRPr lang="en-US" altLang="es-AR" sz="1600" b="1" dirty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Partes intervinientes</a:t>
            </a:r>
            <a:r>
              <a:rPr lang="en-US" altLang="es-AR" sz="1600" b="1" dirty="0" smtClean="0">
                <a:solidFill>
                  <a:schemeClr val="accent1"/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altLang="es-AR" sz="1600" b="1" dirty="0">
              <a:solidFill>
                <a:schemeClr val="accent1"/>
              </a:solidFill>
            </a:endParaRPr>
          </a:p>
          <a:p>
            <a:pPr lvl="1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 Cedente / Librador / Girador (exportador)</a:t>
            </a:r>
          </a:p>
          <a:p>
            <a:pPr lvl="1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 Banco Remitente (país del exportador)</a:t>
            </a:r>
          </a:p>
          <a:p>
            <a:pPr lvl="1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 Banco Corresponsal / Cobrador (país del importador)</a:t>
            </a:r>
          </a:p>
          <a:p>
            <a:pPr lvl="1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 Deudor / Librado / Girado (importador)</a:t>
            </a:r>
          </a:p>
          <a:p>
            <a:pPr lvl="1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altLang="es-AR" sz="1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262" y="4130309"/>
            <a:ext cx="8612620" cy="2249709"/>
          </a:xfrm>
          <a:prstGeom prst="rect">
            <a:avLst/>
          </a:prstGeom>
        </p:spPr>
        <p:txBody>
          <a:bodyPr/>
          <a:lstStyle>
            <a:lvl1pPr marL="420688" indent="-239713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ts val="500"/>
              </a:spcAft>
              <a:buClr>
                <a:schemeClr val="accent1"/>
              </a:buClr>
              <a:buFont typeface="Lucida Grande" pitchFamily="-11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73100" indent="-239713" algn="l" defTabSz="457200" rtl="0" eaLnBrk="0" fontAlgn="base" hangingPunct="0">
              <a:lnSpc>
                <a:spcPts val="2000"/>
              </a:lnSpc>
              <a:spcBef>
                <a:spcPct val="20000"/>
              </a:spcBef>
              <a:spcAft>
                <a:spcPts val="500"/>
              </a:spcAft>
              <a:buClr>
                <a:schemeClr val="accent1"/>
              </a:buClr>
              <a:buFont typeface="Lucida Grande" pitchFamily="-11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ts val="500"/>
              </a:spcAft>
              <a:buClr>
                <a:srgbClr val="808281"/>
              </a:buClr>
              <a:buFont typeface="Lucida Grande" pitchFamily="-11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57350" indent="-285750" algn="l" defTabSz="457200" rtl="0" eaLnBrk="0" fontAlgn="base" hangingPunct="0">
              <a:spcBef>
                <a:spcPct val="20000"/>
              </a:spcBef>
              <a:spcAft>
                <a:spcPts val="500"/>
              </a:spcAft>
              <a:buClr>
                <a:srgbClr val="808281"/>
              </a:buClr>
              <a:buFont typeface="Lucida Grande" pitchFamily="-11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500"/>
              </a:spcAft>
              <a:buClr>
                <a:srgbClr val="808281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Clasificación según el momento de cobro: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Cobranza a la vista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Cobranza a plazo / diferida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ES_tradnl" altLang="es-AR" sz="1600" b="1" dirty="0" smtClean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Modalidades de las cobranzas a plazo o diferidas: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 aval o sin aval (intervención de un Banco avalista que puede ser un tercer Banco)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s-ES_tradnl" altLang="es-AR" sz="1600" b="1" dirty="0" smtClean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s-ES_tradnl" altLang="es-AR" sz="1600" b="1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21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_tradnl" alt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Cobranza</a:t>
            </a:r>
            <a: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001857"/>
            <a:ext cx="8294111" cy="50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3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 Documentario</a:t>
            </a:r>
            <a:endParaRPr lang="es-A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28700" y="3013502"/>
            <a:ext cx="6587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s-AR" altLang="es-A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 DOCUMENTARIO</a:t>
            </a:r>
            <a:endParaRPr lang="es-AR" altLang="es-A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_tradnl" altLang="es-A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Crédito Documentario</a:t>
            </a:r>
            <a: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altLang="es-A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6027" y="1052543"/>
            <a:ext cx="8312728" cy="563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  <a:defRPr/>
            </a:pPr>
            <a:r>
              <a:rPr lang="en-US" altLang="es-AR" sz="1600" b="1" dirty="0">
                <a:solidFill>
                  <a:schemeClr val="accent1"/>
                </a:solidFill>
              </a:rPr>
              <a:t>Concepto</a:t>
            </a:r>
            <a:r>
              <a:rPr lang="en-US" altLang="es-AR" sz="1600" b="1" dirty="0" smtClean="0">
                <a:solidFill>
                  <a:schemeClr val="accent1"/>
                </a:solidFill>
              </a:rPr>
              <a:t>:</a:t>
            </a:r>
          </a:p>
          <a:p>
            <a:pPr algn="just" eaLnBrk="1" hangingPunct="1">
              <a:buFontTx/>
              <a:buNone/>
              <a:defRPr/>
            </a:pPr>
            <a:endParaRPr lang="en-US" altLang="es-AR" sz="1600" b="1" dirty="0">
              <a:solidFill>
                <a:schemeClr val="accent1"/>
              </a:solidFill>
            </a:endParaRPr>
          </a:p>
          <a:p>
            <a:pPr marL="0" indent="0" algn="just" eaLnBrk="1" hangingPunct="1">
              <a:buClr>
                <a:srgbClr val="FF3300"/>
              </a:buClr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</a:rPr>
              <a:t>Medio </a:t>
            </a:r>
            <a:r>
              <a:rPr lang="es-ES_tradnl" altLang="es-AR" sz="1600" b="1" dirty="0">
                <a:solidFill>
                  <a:schemeClr val="accent1"/>
                </a:solidFill>
              </a:rPr>
              <a:t>de pago mediante el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cual un </a:t>
            </a:r>
            <a:r>
              <a:rPr lang="es-ES_tradnl" altLang="es-AR" sz="1600" b="1" dirty="0">
                <a:solidFill>
                  <a:schemeClr val="accent1"/>
                </a:solidFill>
              </a:rPr>
              <a:t>Banco de la plaza del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importador, actuando </a:t>
            </a:r>
            <a:r>
              <a:rPr lang="es-ES_tradnl" altLang="es-AR" sz="1600" b="1" dirty="0">
                <a:solidFill>
                  <a:schemeClr val="accent1"/>
                </a:solidFill>
              </a:rPr>
              <a:t>por cuenta y orden de un cliente,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se </a:t>
            </a:r>
            <a:r>
              <a:rPr lang="es-ES_tradnl" altLang="es-AR" sz="1600" b="1" dirty="0">
                <a:solidFill>
                  <a:schemeClr val="accent1"/>
                </a:solidFill>
              </a:rPr>
              <a:t>compromete u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obliga, frente </a:t>
            </a:r>
            <a:r>
              <a:rPr lang="es-ES_tradnl" altLang="es-AR" sz="1600" b="1" dirty="0">
                <a:solidFill>
                  <a:schemeClr val="accent1"/>
                </a:solidFill>
              </a:rPr>
              <a:t>a un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beneficiario, a </a:t>
            </a:r>
            <a:r>
              <a:rPr lang="es-ES_tradnl" altLang="es-AR" sz="1600" b="1" dirty="0">
                <a:solidFill>
                  <a:schemeClr val="accent1"/>
                </a:solidFill>
              </a:rPr>
              <a:t>efectuar (o hacer efectuar) un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pago, siempre </a:t>
            </a:r>
            <a:r>
              <a:rPr lang="es-ES_tradnl" altLang="es-AR" sz="1600" b="1" dirty="0">
                <a:solidFill>
                  <a:schemeClr val="accent1"/>
                </a:solidFill>
              </a:rPr>
              <a:t>y cuando se cumpla con 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las condiciones </a:t>
            </a:r>
            <a:r>
              <a:rPr lang="es-ES_tradnl" altLang="es-AR" sz="1600" b="1" dirty="0">
                <a:solidFill>
                  <a:schemeClr val="accent1"/>
                </a:solidFill>
              </a:rPr>
              <a:t>del crédito</a:t>
            </a:r>
            <a:r>
              <a:rPr lang="es-ES_tradnl" altLang="es-AR" sz="1600" b="1" dirty="0" smtClean="0">
                <a:solidFill>
                  <a:schemeClr val="accent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es-ES_tradnl" altLang="es-A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s-ES_tradnl" altLang="es-AR" sz="1600" b="1" dirty="0" smtClean="0">
                <a:solidFill>
                  <a:schemeClr val="accent1"/>
                </a:solidFill>
              </a:rPr>
              <a:t>Partes </a:t>
            </a:r>
            <a:r>
              <a:rPr lang="es-ES_tradnl" altLang="es-AR" sz="1600" b="1" dirty="0">
                <a:solidFill>
                  <a:schemeClr val="accent1"/>
                </a:solidFill>
              </a:rPr>
              <a:t>Intervinientes: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_tradnl" altLang="es-AR" sz="1600" b="1" dirty="0">
                <a:solidFill>
                  <a:schemeClr val="accent1"/>
                </a:solidFill>
              </a:rPr>
              <a:t>Ordenante  (comprador – importador)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_tradnl" altLang="es-AR" sz="1600" b="1" dirty="0">
                <a:solidFill>
                  <a:schemeClr val="accent1"/>
                </a:solidFill>
              </a:rPr>
              <a:t>Banco Emisor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_tradnl" altLang="es-AR" sz="1600" b="1" dirty="0">
                <a:solidFill>
                  <a:schemeClr val="accent1"/>
                </a:solidFill>
              </a:rPr>
              <a:t>Banco Corresponsal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_tradnl" altLang="es-AR" sz="1600" b="1" dirty="0">
                <a:solidFill>
                  <a:schemeClr val="accent1"/>
                </a:solidFill>
              </a:rPr>
              <a:t>Beneficiario  (vendedor - exportador)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endParaRPr lang="es-ES_tradnl" altLang="es-AR" sz="16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s-ES_tradnl" altLang="es-AR" sz="1600" b="1" dirty="0">
                <a:solidFill>
                  <a:schemeClr val="accent1"/>
                </a:solidFill>
              </a:rPr>
              <a:t>Reglas y Usos Internacionales: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s-ES_tradnl" altLang="es-AR" sz="1600" b="1" dirty="0">
                <a:solidFill>
                  <a:schemeClr val="accent1"/>
                </a:solidFill>
              </a:rPr>
              <a:t>		 </a:t>
            </a:r>
            <a:r>
              <a:rPr lang="es-ES_tradnl" altLang="es-AR" sz="1600" b="1" dirty="0" err="1">
                <a:solidFill>
                  <a:schemeClr val="accent1"/>
                </a:solidFill>
              </a:rPr>
              <a:t>Brochure</a:t>
            </a:r>
            <a:r>
              <a:rPr lang="es-ES_tradnl" altLang="es-AR" sz="1600" b="1" dirty="0">
                <a:solidFill>
                  <a:schemeClr val="accent1"/>
                </a:solidFill>
              </a:rPr>
              <a:t> Nro. 600 de la CCI.</a:t>
            </a:r>
          </a:p>
          <a:p>
            <a:pPr marL="0" indent="0" algn="just" eaLnBrk="1" hangingPunct="1">
              <a:buClr>
                <a:srgbClr val="FF3300"/>
              </a:buClr>
              <a:defRPr/>
            </a:pPr>
            <a:endParaRPr lang="es-ES_tradnl" altLang="es-AR" sz="1600" b="1" dirty="0" smtClean="0">
              <a:solidFill>
                <a:schemeClr val="accent1"/>
              </a:solidFill>
            </a:endParaRPr>
          </a:p>
          <a:p>
            <a:pPr marL="0" indent="0" algn="just" eaLnBrk="1" hangingPunct="1">
              <a:buClr>
                <a:srgbClr val="FF3300"/>
              </a:buClr>
              <a:defRPr/>
            </a:pPr>
            <a:endParaRPr lang="es-ES_tradnl" altLang="es-AR" sz="1600" b="1" dirty="0" smtClean="0">
              <a:solidFill>
                <a:schemeClr val="accent1"/>
              </a:solidFill>
            </a:endParaRPr>
          </a:p>
          <a:p>
            <a:pPr lvl="1" algn="just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n-US" altLang="es-A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5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6628888" y="3462796"/>
            <a:ext cx="2532185" cy="111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Congreso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Flores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La Plata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 err="1">
                <a:solidFill>
                  <a:srgbClr val="333333"/>
                </a:solidFill>
                <a:latin typeface="Arial"/>
                <a:ea typeface="+mn-ea"/>
              </a:rPr>
              <a:t>Liniers</a:t>
            </a: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Plaza de Mayo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 Isidro (1)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662116" y="2055190"/>
            <a:ext cx="253218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Posadas: (1)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662116" y="2982673"/>
            <a:ext cx="2532185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Concordia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Paraná (1)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638783" y="4617911"/>
            <a:ext cx="2543947" cy="145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Junín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Trenque Lauquen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Azul: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Bahía Blanca: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Mar del Plata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Dolores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108" dirty="0">
              <a:solidFill>
                <a:srgbClr val="333333"/>
              </a:solidFill>
              <a:latin typeface="Arial"/>
              <a:ea typeface="+mn-ea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 sz="1108" dirty="0">
              <a:solidFill>
                <a:srgbClr val="333333"/>
              </a:solidFill>
              <a:latin typeface="Arial"/>
              <a:ea typeface="+mn-ea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28888" y="2718686"/>
            <a:ext cx="253218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Santiago del Estero: (1)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628888" y="2414784"/>
            <a:ext cx="253218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Corrientes: (1)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674" y="1372710"/>
            <a:ext cx="2384100" cy="509451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51246" y="3771212"/>
            <a:ext cx="1908183" cy="94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Córdoba (2)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Rio Cuarto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 Francisco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Villa María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Villa Carlos Paz (1)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04133" y="2992552"/>
            <a:ext cx="1953891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Mendoza Este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Mendoza Oeste (2)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 Rafael (1)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80191" y="2645979"/>
            <a:ext cx="1456637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 Juan (1)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38374" y="1827078"/>
            <a:ext cx="1794632" cy="77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Reconquista (1)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Rosario (2)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Santa Fe (2)</a:t>
            </a: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Venado Tuerto (1)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538881" y="1205576"/>
            <a:ext cx="1207061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Salta (1)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193817" y="5668409"/>
            <a:ext cx="1456637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Neuquén (1)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635598" y="5896437"/>
            <a:ext cx="2525474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 err="1">
                <a:solidFill>
                  <a:srgbClr val="333333"/>
                </a:solidFill>
                <a:latin typeface="Arial"/>
                <a:ea typeface="+mn-ea"/>
              </a:rPr>
              <a:t>Trelew</a:t>
            </a: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: (1)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46829" y="5098375"/>
            <a:ext cx="159521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Santa Rosa (1)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662116" y="1352222"/>
            <a:ext cx="253218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San Miguel de Tucumán: (1)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62571" y="1512735"/>
            <a:ext cx="2393900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S. F. V. DE Catamarca: (1)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656472" y="1677199"/>
            <a:ext cx="253218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1108" dirty="0">
                <a:solidFill>
                  <a:srgbClr val="333333"/>
                </a:solidFill>
                <a:latin typeface="Arial"/>
                <a:ea typeface="+mn-ea"/>
              </a:rPr>
              <a:t>Resistencia: (1)</a:t>
            </a:r>
          </a:p>
        </p:txBody>
      </p:sp>
      <p:cxnSp>
        <p:nvCxnSpPr>
          <p:cNvPr id="38" name="Conector recto de flecha 37"/>
          <p:cNvCxnSpPr>
            <a:endCxn id="24" idx="1"/>
          </p:cNvCxnSpPr>
          <p:nvPr/>
        </p:nvCxnSpPr>
        <p:spPr>
          <a:xfrm>
            <a:off x="4282207" y="2439029"/>
            <a:ext cx="2346681" cy="411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434" y="2100376"/>
            <a:ext cx="124313" cy="124313"/>
          </a:xfrm>
          <a:prstGeom prst="rect">
            <a:avLst/>
          </a:prstGeom>
        </p:spPr>
      </p:pic>
      <p:cxnSp>
        <p:nvCxnSpPr>
          <p:cNvPr id="40" name="Conector recto de flecha 39"/>
          <p:cNvCxnSpPr>
            <a:stCxn id="39" idx="2"/>
          </p:cNvCxnSpPr>
          <p:nvPr/>
        </p:nvCxnSpPr>
        <p:spPr>
          <a:xfrm flipV="1">
            <a:off x="4085590" y="1463194"/>
            <a:ext cx="2541316" cy="761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947" y="2160020"/>
            <a:ext cx="124313" cy="12431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495" y="4243210"/>
            <a:ext cx="124313" cy="12431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549" y="3134807"/>
            <a:ext cx="124313" cy="12431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206" y="2889721"/>
            <a:ext cx="124313" cy="12431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024" y="2708802"/>
            <a:ext cx="124313" cy="12431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420" y="2832605"/>
            <a:ext cx="124313" cy="12431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426" y="3267266"/>
            <a:ext cx="124313" cy="12431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285" y="3629503"/>
            <a:ext cx="124313" cy="12431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729" y="3466348"/>
            <a:ext cx="124313" cy="12431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6349" y="4493598"/>
            <a:ext cx="124313" cy="12431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532" y="2745051"/>
            <a:ext cx="124313" cy="12431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811" y="2350059"/>
            <a:ext cx="124313" cy="12431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260" y="2072336"/>
            <a:ext cx="124313" cy="12431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903" y="2316683"/>
            <a:ext cx="124313" cy="12431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8813" y="2154532"/>
            <a:ext cx="124313" cy="12431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590" y="1850699"/>
            <a:ext cx="124313" cy="132439"/>
          </a:xfrm>
          <a:prstGeom prst="rect">
            <a:avLst/>
          </a:prstGeom>
        </p:spPr>
      </p:pic>
      <p:cxnSp>
        <p:nvCxnSpPr>
          <p:cNvPr id="57" name="Conector recto de flecha 56"/>
          <p:cNvCxnSpPr/>
          <p:nvPr/>
        </p:nvCxnSpPr>
        <p:spPr>
          <a:xfrm>
            <a:off x="4652997" y="3589164"/>
            <a:ext cx="2047812" cy="1432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H="1">
            <a:off x="2642040" y="3741440"/>
            <a:ext cx="1294990" cy="125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endCxn id="32" idx="3"/>
          </p:cNvCxnSpPr>
          <p:nvPr/>
        </p:nvCxnSpPr>
        <p:spPr>
          <a:xfrm flipH="1">
            <a:off x="2650454" y="4367523"/>
            <a:ext cx="1031201" cy="1432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endCxn id="33" idx="1"/>
          </p:cNvCxnSpPr>
          <p:nvPr/>
        </p:nvCxnSpPr>
        <p:spPr>
          <a:xfrm>
            <a:off x="3994566" y="4617911"/>
            <a:ext cx="2641032" cy="1409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47" idx="2"/>
          </p:cNvCxnSpPr>
          <p:nvPr/>
        </p:nvCxnSpPr>
        <p:spPr>
          <a:xfrm>
            <a:off x="4780582" y="3391578"/>
            <a:ext cx="1759852" cy="355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H="1" flipV="1">
            <a:off x="2517884" y="3195749"/>
            <a:ext cx="1157822" cy="60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 flipH="1">
            <a:off x="2429207" y="3023514"/>
            <a:ext cx="1915242" cy="980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endCxn id="22" idx="1"/>
          </p:cNvCxnSpPr>
          <p:nvPr/>
        </p:nvCxnSpPr>
        <p:spPr>
          <a:xfrm>
            <a:off x="4880813" y="2960060"/>
            <a:ext cx="1781303" cy="239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 flipH="1" flipV="1">
            <a:off x="2429207" y="2090072"/>
            <a:ext cx="2236827" cy="773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H="1" flipV="1">
            <a:off x="2532433" y="2773824"/>
            <a:ext cx="1173283" cy="107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55" idx="2"/>
            <a:endCxn id="21" idx="1"/>
          </p:cNvCxnSpPr>
          <p:nvPr/>
        </p:nvCxnSpPr>
        <p:spPr>
          <a:xfrm flipV="1">
            <a:off x="5490970" y="2186605"/>
            <a:ext cx="1171146" cy="92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stCxn id="52" idx="2"/>
            <a:endCxn id="25" idx="1"/>
          </p:cNvCxnSpPr>
          <p:nvPr/>
        </p:nvCxnSpPr>
        <p:spPr>
          <a:xfrm>
            <a:off x="5052968" y="2474372"/>
            <a:ext cx="1575920" cy="71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endCxn id="37" idx="1"/>
          </p:cNvCxnSpPr>
          <p:nvPr/>
        </p:nvCxnSpPr>
        <p:spPr>
          <a:xfrm flipV="1">
            <a:off x="4764711" y="1808614"/>
            <a:ext cx="1891761" cy="395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H="1" flipV="1">
            <a:off x="2659430" y="1724084"/>
            <a:ext cx="1198495" cy="559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 flipH="1" flipV="1">
            <a:off x="2340975" y="1335005"/>
            <a:ext cx="1789910" cy="651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ítulo 3"/>
          <p:cNvSpPr>
            <a:spLocks noGrp="1"/>
          </p:cNvSpPr>
          <p:nvPr>
            <p:ph type="title"/>
          </p:nvPr>
        </p:nvSpPr>
        <p:spPr>
          <a:xfrm>
            <a:off x="929699" y="429690"/>
            <a:ext cx="7758724" cy="471600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 Comercial Comex – Presencia en el país </a:t>
            </a:r>
            <a:endParaRPr lang="es-A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13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Crédito Documentario</a:t>
            </a:r>
            <a:endParaRPr lang="es-ES" altLang="es-A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63"/>
          <p:cNvGraphicFramePr>
            <a:graphicFrameLocks noGrp="1"/>
          </p:cNvGraphicFramePr>
          <p:nvPr>
            <p:extLst/>
          </p:nvPr>
        </p:nvGraphicFramePr>
        <p:xfrm>
          <a:off x="376105" y="1743871"/>
          <a:ext cx="8391789" cy="3035947"/>
        </p:xfrm>
        <a:graphic>
          <a:graphicData uri="http://schemas.openxmlformats.org/drawingml/2006/table">
            <a:tbl>
              <a:tblPr/>
              <a:tblGrid>
                <a:gridCol w="3800067"/>
                <a:gridCol w="278561"/>
                <a:gridCol w="4313161"/>
              </a:tblGrid>
              <a:tr h="945117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CONFIRMADOS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El beneficiario obtiene además la garantía de pago de su propio banco de la carta de crédito.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Doble seguridad de cobro: la del banco emisor y del banco corresponsal confirmante</a:t>
                      </a:r>
                    </a:p>
                  </a:txBody>
                  <a:tcPr marL="91437" marR="9143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291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A LA VISTA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El beneficiario cobra al contado contra la documentación conforme.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6D93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6D93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A PLAZO / DIFERIDO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El beneficiario cobra en un determinado plazo, el exportador puede requerir una financiación y cobrar a la vista.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83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IRREVOCABLES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6D93"/>
                          </a:solidFill>
                          <a:effectLst/>
                          <a:latin typeface="+mn-lt"/>
                        </a:rPr>
                        <a:t>Una vez emitido no puede ser cancelado, modificado o anulado unilateralmente.</a:t>
                      </a:r>
                    </a:p>
                  </a:txBody>
                  <a:tcPr marL="91437" marR="9143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26027" y="1122356"/>
            <a:ext cx="8208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s-AR" sz="1400" b="1" dirty="0">
                <a:solidFill>
                  <a:srgbClr val="216D93"/>
                </a:solidFill>
                <a:latin typeface="+mn-lt"/>
                <a:ea typeface="+mn-ea"/>
              </a:rPr>
              <a:t>Modalidades de Créditos Documentarios</a:t>
            </a:r>
            <a:endParaRPr lang="es-ES" altLang="es-AR" sz="1400" b="1" dirty="0">
              <a:solidFill>
                <a:srgbClr val="216D9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94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altLang="es-A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Crédito Documentario</a:t>
            </a:r>
            <a:endParaRPr lang="es-AR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1" y="1006619"/>
            <a:ext cx="8284152" cy="49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56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Exterior</a:t>
            </a:r>
            <a:endParaRPr lang="es-A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92282" y="1415469"/>
            <a:ext cx="7429500" cy="44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AR" sz="1800" b="1" dirty="0">
                <a:solidFill>
                  <a:srgbClr val="216D93"/>
                </a:solidFill>
                <a:latin typeface="+mn-lt"/>
                <a:ea typeface="+mn-ea"/>
              </a:rPr>
              <a:t>Comparación entre los distintos Medios y Formas de Pago Internacionales</a:t>
            </a:r>
            <a:endParaRPr lang="es-ES" altLang="es-AR" sz="1800" b="1" dirty="0">
              <a:solidFill>
                <a:srgbClr val="216D93"/>
              </a:solidFill>
              <a:latin typeface="+mn-lt"/>
              <a:ea typeface="+mn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9091" y="2871788"/>
            <a:ext cx="2232025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AR" sz="2000" b="1" u="sng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EXPORTADOR</a:t>
            </a:r>
          </a:p>
          <a:p>
            <a:pPr algn="ctr">
              <a:spcBef>
                <a:spcPct val="50000"/>
              </a:spcBef>
            </a:pPr>
            <a:endParaRPr lang="en-US" altLang="es-AR" sz="2000" b="1" dirty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altLang="es-AR" sz="1800" b="1" dirty="0">
                <a:solidFill>
                  <a:srgbClr val="216D93"/>
                </a:solidFill>
                <a:latin typeface="+mj-lt"/>
              </a:rPr>
              <a:t>Alto Riesgo</a:t>
            </a:r>
          </a:p>
          <a:p>
            <a:pPr algn="ctr">
              <a:spcBef>
                <a:spcPct val="50000"/>
              </a:spcBef>
            </a:pPr>
            <a:endParaRPr lang="en-US" altLang="es-AR" sz="1200" b="1" dirty="0">
              <a:latin typeface="+mn-lt"/>
              <a:ea typeface="+mn-ea"/>
            </a:endParaRPr>
          </a:p>
          <a:p>
            <a:pPr algn="ctr">
              <a:spcBef>
                <a:spcPct val="50000"/>
              </a:spcBef>
            </a:pPr>
            <a:endParaRPr lang="en-US" altLang="es-AR" sz="1200" b="1" dirty="0">
              <a:latin typeface="+mn-lt"/>
              <a:ea typeface="+mn-ea"/>
            </a:endParaRPr>
          </a:p>
          <a:p>
            <a:pPr algn="ctr">
              <a:spcBef>
                <a:spcPct val="50000"/>
              </a:spcBef>
            </a:pPr>
            <a:endParaRPr lang="en-US" altLang="es-AR" sz="1200" b="1" dirty="0" smtClean="0">
              <a:latin typeface="+mn-lt"/>
              <a:ea typeface="+mn-ea"/>
            </a:endParaRPr>
          </a:p>
          <a:p>
            <a:pPr algn="ctr">
              <a:spcBef>
                <a:spcPct val="50000"/>
              </a:spcBef>
            </a:pPr>
            <a:r>
              <a:rPr lang="en-US" altLang="es-AR" sz="1800" b="1" dirty="0">
                <a:solidFill>
                  <a:srgbClr val="216D93"/>
                </a:solidFill>
                <a:latin typeface="+mj-lt"/>
              </a:rPr>
              <a:t>Bajo Riesgo</a:t>
            </a:r>
            <a:endParaRPr lang="es-ES" altLang="es-AR" sz="1800" b="1" dirty="0">
              <a:solidFill>
                <a:srgbClr val="216D93"/>
              </a:solidFill>
              <a:latin typeface="+mj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270360" y="4162319"/>
            <a:ext cx="306387" cy="719137"/>
          </a:xfrm>
          <a:prstGeom prst="upArrow">
            <a:avLst>
              <a:gd name="adj1" fmla="val 50000"/>
              <a:gd name="adj2" fmla="val 586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AR" altLang="es-AR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40000" y="2871788"/>
            <a:ext cx="3903663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AR" sz="2000" b="1" u="sng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MEDIOS DE PAGO</a:t>
            </a:r>
          </a:p>
          <a:p>
            <a:pPr algn="ctr">
              <a:spcBef>
                <a:spcPct val="50000"/>
              </a:spcBef>
            </a:pPr>
            <a:endParaRPr lang="en-US" altLang="es-AR" sz="2000" b="1" u="sng" dirty="0">
              <a:latin typeface="+mj-lt"/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s-AR" sz="1600" b="1" dirty="0">
                <a:solidFill>
                  <a:srgbClr val="216D93"/>
                </a:solidFill>
                <a:latin typeface="+mj-lt"/>
              </a:rPr>
              <a:t>Cuenta abierta (Orden de pago)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s-AR" sz="1600" b="1" dirty="0">
                <a:solidFill>
                  <a:srgbClr val="216D93"/>
                </a:solidFill>
                <a:latin typeface="+mj-lt"/>
              </a:rPr>
              <a:t>Cobranza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s-AR" sz="1600" b="1" dirty="0">
                <a:solidFill>
                  <a:srgbClr val="216D93"/>
                </a:solidFill>
                <a:latin typeface="+mj-lt"/>
              </a:rPr>
              <a:t>Crédito Documentario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s-AR" sz="1600" b="1" dirty="0">
                <a:solidFill>
                  <a:srgbClr val="216D93"/>
                </a:solidFill>
                <a:latin typeface="+mj-lt"/>
              </a:rPr>
              <a:t>Pago adelantado (Orden de pago)</a:t>
            </a:r>
            <a:endParaRPr lang="es-ES" altLang="es-AR" sz="1600" b="1" dirty="0">
              <a:solidFill>
                <a:srgbClr val="216D93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57963" y="2890838"/>
            <a:ext cx="219075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AR" sz="2000" b="1" u="sng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IMPORTADOR</a:t>
            </a:r>
          </a:p>
          <a:p>
            <a:pPr algn="ctr">
              <a:spcBef>
                <a:spcPct val="50000"/>
              </a:spcBef>
            </a:pPr>
            <a:endParaRPr lang="en-US" altLang="es-AR" sz="2000" b="1" dirty="0">
              <a:solidFill>
                <a:srgbClr val="216D93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altLang="es-AR" sz="1800" b="1" dirty="0">
                <a:solidFill>
                  <a:srgbClr val="216D93"/>
                </a:solidFill>
                <a:latin typeface="+mj-lt"/>
              </a:rPr>
              <a:t>Más Ventajoso</a:t>
            </a:r>
          </a:p>
          <a:p>
            <a:pPr algn="ctr">
              <a:spcBef>
                <a:spcPct val="50000"/>
              </a:spcBef>
            </a:pPr>
            <a:endParaRPr lang="en-US" altLang="es-AR" sz="1800" b="1" dirty="0">
              <a:solidFill>
                <a:srgbClr val="216D93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en-US" altLang="es-AR" sz="1800" b="1" dirty="0">
              <a:solidFill>
                <a:srgbClr val="216D93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altLang="es-AR" sz="1800" b="1" dirty="0">
                <a:solidFill>
                  <a:srgbClr val="216D93"/>
                </a:solidFill>
                <a:latin typeface="+mj-lt"/>
              </a:rPr>
              <a:t>Menos Ventajoso</a:t>
            </a:r>
            <a:endParaRPr lang="es-ES" altLang="es-AR" sz="1800" b="1" u="sng" dirty="0">
              <a:solidFill>
                <a:srgbClr val="216D93"/>
              </a:solidFill>
              <a:latin typeface="+mj-lt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453314" y="4162319"/>
            <a:ext cx="267131" cy="752475"/>
          </a:xfrm>
          <a:prstGeom prst="downArrow">
            <a:avLst>
              <a:gd name="adj1" fmla="val 50000"/>
              <a:gd name="adj2" fmla="val 5243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AR" altLang="es-AR" smtClean="0"/>
          </a:p>
        </p:txBody>
      </p:sp>
    </p:spTree>
    <p:extLst>
      <p:ext uri="{BB962C8B-B14F-4D97-AF65-F5344CB8AC3E}">
        <p14:creationId xmlns:p14="http://schemas.microsoft.com/office/powerpoint/2010/main" xmlns="" val="254552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27584" y="455466"/>
            <a:ext cx="224811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 de Importación</a:t>
            </a:r>
            <a:endParaRPr lang="es-A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04725" y="1028571"/>
            <a:ext cx="8311258" cy="56216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lvl="1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None/>
              <a:defRPr/>
            </a:pPr>
            <a:r>
              <a:rPr lang="es-MX" altLang="es-AR" sz="6400" b="1" dirty="0" smtClean="0">
                <a:solidFill>
                  <a:srgbClr val="216D93"/>
                </a:solidFill>
              </a:rPr>
              <a:t>Garantía otorgada en moneda extranjera para amparar operaciones comerciales de importación de bienes en general y bienes de capital</a:t>
            </a:r>
            <a:endParaRPr lang="es-MX" altLang="es-AR" sz="6400" b="1" dirty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MX" altLang="es-AR" sz="6400" b="1" u="sng" dirty="0" smtClean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s-MX" altLang="es-AR" sz="6400" b="1" u="sng" dirty="0" smtClean="0">
                <a:solidFill>
                  <a:srgbClr val="216D93"/>
                </a:solidFill>
              </a:rPr>
              <a:t>Proporción del apoyo: 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s-MX" altLang="es-AR" sz="6400" b="1" dirty="0" smtClean="0">
              <a:solidFill>
                <a:srgbClr val="216D93"/>
              </a:solidFill>
            </a:endParaRPr>
          </a:p>
          <a:p>
            <a:pPr marL="180000" indent="-28575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6400" b="1" dirty="0" smtClean="0">
                <a:solidFill>
                  <a:srgbClr val="216D93"/>
                </a:solidFill>
              </a:rPr>
              <a:t>Bienes en general: Hasta el 100% del capital más los intereses de financiación</a:t>
            </a:r>
            <a:endParaRPr lang="es-MX" altLang="es-AR" sz="6400" b="1" dirty="0">
              <a:solidFill>
                <a:srgbClr val="216D93"/>
              </a:solidFill>
            </a:endParaRPr>
          </a:p>
          <a:p>
            <a:pPr marL="180000" indent="-28575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6400" b="1" dirty="0" smtClean="0">
                <a:solidFill>
                  <a:srgbClr val="216D93"/>
                </a:solidFill>
              </a:rPr>
              <a:t>Bienes de Capital: hasta el 85% del capital más los intereses de financiación </a:t>
            </a:r>
            <a:endParaRPr lang="es-MX" altLang="es-AR" sz="6400" b="1" dirty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MX" altLang="es-AR" sz="6400" b="1" u="sng" dirty="0" smtClean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s-MX" altLang="es-AR" sz="6400" b="1" u="sng" dirty="0" smtClean="0">
                <a:solidFill>
                  <a:srgbClr val="216D93"/>
                </a:solidFill>
              </a:rPr>
              <a:t>Plazos</a:t>
            </a:r>
            <a:r>
              <a:rPr lang="es-MX" altLang="es-AR" sz="6400" b="1" dirty="0" smtClean="0">
                <a:solidFill>
                  <a:srgbClr val="216D93"/>
                </a:solidFill>
              </a:rPr>
              <a:t>: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s-MX" altLang="es-AR" sz="6400" b="1" dirty="0" smtClean="0">
              <a:solidFill>
                <a:srgbClr val="216D93"/>
              </a:solidFill>
            </a:endParaRPr>
          </a:p>
          <a:p>
            <a:pPr marL="0" lvl="1" indent="17621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6400" b="1" dirty="0" smtClean="0">
                <a:solidFill>
                  <a:srgbClr val="216D93"/>
                </a:solidFill>
              </a:rPr>
              <a:t>Bienes en general: hasta 1 año fecha del documento de transporte  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  <a:defRPr/>
            </a:pPr>
            <a:r>
              <a:rPr lang="es-MX" altLang="es-AR" sz="6400" b="1" dirty="0" smtClean="0">
                <a:solidFill>
                  <a:srgbClr val="216D93"/>
                </a:solidFill>
              </a:rPr>
              <a:t> </a:t>
            </a:r>
          </a:p>
          <a:p>
            <a:pPr marL="0" lvl="1" indent="17621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6400" b="1" dirty="0" smtClean="0">
                <a:solidFill>
                  <a:srgbClr val="216D93"/>
                </a:solidFill>
              </a:rPr>
              <a:t>Bienes de Capital: desde 1 año y hasta 5 años fecha del documento de transporte</a:t>
            </a:r>
            <a:endParaRPr lang="es-ES_tradnl" sz="6400" b="1" dirty="0" smtClean="0">
              <a:solidFill>
                <a:srgbClr val="216D93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AR" sz="6400" b="1" u="sng" dirty="0" smtClean="0">
              <a:solidFill>
                <a:srgbClr val="216D93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AR" sz="6400" b="1" u="sng" dirty="0" smtClean="0">
                <a:solidFill>
                  <a:srgbClr val="216D93"/>
                </a:solidFill>
              </a:rPr>
              <a:t>Amortización: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sz="6400" b="1" dirty="0" smtClean="0">
                <a:solidFill>
                  <a:srgbClr val="216D93"/>
                </a:solidFill>
              </a:rPr>
              <a:t>En períodos bimestrales, trimestrales, cuatrimestrales o, como máximo, semestrales.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AR" sz="6400" b="1" u="sng" dirty="0" smtClean="0">
              <a:solidFill>
                <a:srgbClr val="216D93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AR" altLang="es-AR" sz="6400" b="1" u="sng" dirty="0">
              <a:solidFill>
                <a:schemeClr val="bg1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MX" altLang="es-AR" sz="6400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1177" y="57969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2054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Exterior</a:t>
            </a:r>
            <a:endParaRPr lang="es-A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0945" y="2444373"/>
            <a:ext cx="8478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s-AR" altLang="es-AR" sz="48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GARANTÍAS</a:t>
            </a:r>
          </a:p>
          <a:p>
            <a:pPr algn="ctr" eaLnBrk="1" hangingPunct="1">
              <a:buFontTx/>
              <a:buNone/>
              <a:defRPr/>
            </a:pPr>
            <a:r>
              <a:rPr lang="es-AR" altLang="es-AR" sz="48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BANCARIAS</a:t>
            </a:r>
          </a:p>
          <a:p>
            <a:pPr algn="ctr" eaLnBrk="1" hangingPunct="1">
              <a:buFontTx/>
              <a:buNone/>
              <a:defRPr/>
            </a:pPr>
            <a:r>
              <a:rPr lang="es-AR" altLang="es-AR" sz="4800" b="1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INTERNACIONALES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547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5601" y="427577"/>
            <a:ext cx="7758724" cy="471600"/>
          </a:xfrm>
        </p:spPr>
        <p:txBody>
          <a:bodyPr>
            <a:noAutofit/>
          </a:bodyPr>
          <a:lstStyle/>
          <a:p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Garantías </a:t>
            </a:r>
            <a:r>
              <a:rPr lang="es-AR" alt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Bancarias Internacionales Créditos </a:t>
            </a:r>
            <a:r>
              <a:rPr lang="es-AR" alt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contingentes (ISP 98)</a:t>
            </a:r>
            <a:r>
              <a:rPr lang="es-ES_tradnl" alt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201" y="1157609"/>
            <a:ext cx="8177124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_tradnl" altLang="es-AR" sz="1600" b="1" dirty="0">
              <a:solidFill>
                <a:srgbClr val="216D9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Concepto: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Instrumento que emite un banco emisor mediante el cual asume un compromiso frente a un beneficiario a pagarle a su requerimiento (a la vista o a plazo) una cierta cantidad de dinero contra el simple reclamo o la sola recepción conforme de algunos documentos especificados en su texto, en tanto y en cuanto su presentación se efectúe dentro del término de utilización del 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crédito.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También conocidas, según los casos, como performance </a:t>
            </a:r>
            <a:r>
              <a:rPr lang="es-ES_tradnl" altLang="es-AR" sz="1400" b="1" dirty="0" err="1">
                <a:solidFill>
                  <a:srgbClr val="216D93"/>
                </a:solidFill>
              </a:rPr>
              <a:t>bonds</a:t>
            </a:r>
            <a:r>
              <a:rPr lang="es-ES_tradnl" altLang="es-AR" sz="1400" b="1" dirty="0">
                <a:solidFill>
                  <a:srgbClr val="216D93"/>
                </a:solidFill>
              </a:rPr>
              <a:t>, </a:t>
            </a:r>
            <a:r>
              <a:rPr lang="es-ES_tradnl" altLang="es-AR" sz="1400" b="1" dirty="0" err="1">
                <a:solidFill>
                  <a:srgbClr val="216D93"/>
                </a:solidFill>
              </a:rPr>
              <a:t>bid</a:t>
            </a:r>
            <a:r>
              <a:rPr lang="es-ES_tradnl" altLang="es-AR" sz="1400" b="1" dirty="0">
                <a:solidFill>
                  <a:srgbClr val="216D93"/>
                </a:solidFill>
              </a:rPr>
              <a:t> </a:t>
            </a:r>
            <a:r>
              <a:rPr lang="es-ES_tradnl" altLang="es-AR" sz="1400" b="1" dirty="0" err="1">
                <a:solidFill>
                  <a:srgbClr val="216D93"/>
                </a:solidFill>
              </a:rPr>
              <a:t>bonds</a:t>
            </a:r>
            <a:r>
              <a:rPr lang="es-ES_tradnl" altLang="es-AR" sz="1400" b="1" dirty="0">
                <a:solidFill>
                  <a:srgbClr val="216D93"/>
                </a:solidFill>
              </a:rPr>
              <a:t>, boletas de garantía, etc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Usos de las L/C Stand-</a:t>
            </a:r>
            <a:r>
              <a:rPr lang="es-ES_tradnl" altLang="es-AR" sz="1400" b="1" dirty="0" err="1">
                <a:solidFill>
                  <a:srgbClr val="216D93"/>
                </a:solidFill>
              </a:rPr>
              <a:t>By</a:t>
            </a:r>
            <a:r>
              <a:rPr lang="es-ES_tradnl" altLang="es-AR" sz="1400" b="1" dirty="0">
                <a:solidFill>
                  <a:srgbClr val="216D93"/>
                </a:solidFill>
              </a:rPr>
              <a:t> en comercio exterior: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Cobertura de un pago anticipado frente a la falta de 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embarque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Multas por falta de embarque o embarque 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tardío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Penalidades por falta de montaje o de servicio de 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mantenimiento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Falta de pago de una compraventa internacional o facturas comerciales de 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exportación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s-ES_tradnl" altLang="es-AR" sz="1400" b="1" dirty="0">
                <a:solidFill>
                  <a:srgbClr val="216D93"/>
                </a:solidFill>
              </a:rPr>
              <a:t>Otros conceptos </a:t>
            </a:r>
            <a:r>
              <a:rPr lang="es-ES_tradnl" altLang="es-AR" sz="1400" b="1" dirty="0" smtClean="0">
                <a:solidFill>
                  <a:srgbClr val="216D93"/>
                </a:solidFill>
              </a:rPr>
              <a:t>(consultar)</a:t>
            </a:r>
            <a:endParaRPr lang="es-ES_tradnl" altLang="es-AR" sz="14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s-AR" altLang="es-AR" sz="1800" b="1" dirty="0">
              <a:solidFill>
                <a:srgbClr val="216D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82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Garantías </a:t>
            </a:r>
            <a:r>
              <a:rPr lang="es-AR" alt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Bancarias Internacionales Créditos contingentes (ISP 98)</a:t>
            </a:r>
            <a:r>
              <a:rPr lang="es-ES_tradnl" alt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0" y="1617775"/>
            <a:ext cx="6571330" cy="2650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9710" y="4498683"/>
            <a:ext cx="46862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s-ES_tradnl" altLang="es-AR" sz="1600" b="1" dirty="0">
                <a:solidFill>
                  <a:srgbClr val="216D93"/>
                </a:solidFill>
              </a:rPr>
              <a:t>Consideraciones generales de las ISP 98:</a:t>
            </a:r>
          </a:p>
          <a:p>
            <a:pPr eaLnBrk="1" hangingPunct="1">
              <a:buFontTx/>
              <a:buNone/>
              <a:defRPr/>
            </a:pPr>
            <a:endParaRPr lang="es-ES_tradnl" altLang="es-AR" sz="1600" b="1" dirty="0">
              <a:solidFill>
                <a:srgbClr val="216D93"/>
              </a:solidFill>
            </a:endParaRPr>
          </a:p>
          <a:p>
            <a:pPr eaLnBrk="1" hangingPunct="1">
              <a:spcAft>
                <a:spcPts val="0"/>
              </a:spcAft>
              <a:buFontTx/>
              <a:buNone/>
              <a:defRPr/>
            </a:pPr>
            <a:r>
              <a:rPr lang="es-ES_tradnl" altLang="es-AR" sz="1600" b="1" u="sng" dirty="0">
                <a:solidFill>
                  <a:srgbClr val="216D93"/>
                </a:solidFill>
              </a:rPr>
              <a:t>Es un compromiso</a:t>
            </a:r>
            <a:r>
              <a:rPr lang="es-ES_tradnl" altLang="es-AR" sz="1600" b="1" dirty="0">
                <a:solidFill>
                  <a:srgbClr val="216D93"/>
                </a:solidFill>
              </a:rPr>
              <a:t>: </a:t>
            </a:r>
            <a:endParaRPr lang="es-ES_tradnl" altLang="es-AR" sz="1600" b="1" dirty="0" smtClean="0">
              <a:solidFill>
                <a:srgbClr val="216D93"/>
              </a:solidFill>
            </a:endParaRPr>
          </a:p>
          <a:p>
            <a:pPr eaLnBrk="1" hangingPunct="1">
              <a:spcAft>
                <a:spcPts val="0"/>
              </a:spcAft>
              <a:buFontTx/>
              <a:buNone/>
              <a:defRPr/>
            </a:pPr>
            <a:endParaRPr lang="es-ES_tradnl" altLang="es-AR" sz="1600" b="1" dirty="0">
              <a:solidFill>
                <a:srgbClr val="216D93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_tradnl" altLang="es-AR" b="1" dirty="0">
                <a:solidFill>
                  <a:srgbClr val="216D93"/>
                </a:solidFill>
              </a:rPr>
              <a:t> </a:t>
            </a:r>
            <a:r>
              <a:rPr lang="es-ES_tradnl" altLang="es-AR" b="1" dirty="0" smtClean="0">
                <a:solidFill>
                  <a:srgbClr val="216D93"/>
                </a:solidFill>
              </a:rPr>
              <a:t>Irrevocable</a:t>
            </a:r>
          </a:p>
          <a:p>
            <a:pPr marL="285750" indent="-28575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_tradnl" altLang="es-AR" b="1" dirty="0">
                <a:solidFill>
                  <a:srgbClr val="216D93"/>
                </a:solidFill>
              </a:rPr>
              <a:t> </a:t>
            </a:r>
            <a:r>
              <a:rPr lang="es-ES_tradnl" altLang="es-AR" b="1" dirty="0" smtClean="0">
                <a:solidFill>
                  <a:srgbClr val="216D93"/>
                </a:solidFill>
              </a:rPr>
              <a:t>Independiente</a:t>
            </a:r>
            <a:r>
              <a:rPr lang="es-ES_tradnl" altLang="es-AR" sz="1600" b="1" dirty="0" smtClean="0">
                <a:solidFill>
                  <a:srgbClr val="216D93"/>
                </a:solidFill>
              </a:rPr>
              <a:t>					</a:t>
            </a:r>
            <a:endParaRPr lang="es-AR" altLang="es-AR" sz="1600" b="1" dirty="0">
              <a:solidFill>
                <a:srgbClr val="216D93"/>
              </a:solidFill>
            </a:endParaRPr>
          </a:p>
          <a:p>
            <a:pPr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s-ES_tradnl" altLang="es-AR" sz="1600" b="1" dirty="0" smtClean="0">
              <a:solidFill>
                <a:srgbClr val="216D93"/>
              </a:solidFill>
            </a:endParaRPr>
          </a:p>
          <a:p>
            <a:pPr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s-ES_tradnl" altLang="es-AR" sz="1600" b="1" dirty="0" smtClean="0">
              <a:solidFill>
                <a:srgbClr val="216D93"/>
              </a:solidFill>
            </a:endParaRPr>
          </a:p>
          <a:p>
            <a:pPr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es-ES_tradnl" altLang="es-AR" sz="1600" b="1" dirty="0">
              <a:solidFill>
                <a:srgbClr val="216D9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98182" y="5471341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_tradnl" altLang="es-AR" b="1" dirty="0">
                <a:solidFill>
                  <a:srgbClr val="216D93"/>
                </a:solidFill>
              </a:rPr>
              <a:t>Documentario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27891" y="5832618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altLang="es-AR" b="1" dirty="0">
                <a:solidFill>
                  <a:srgbClr val="216D93"/>
                </a:solidFill>
              </a:rPr>
              <a:t>Obligatorio.</a:t>
            </a:r>
            <a:endParaRPr lang="es-AR" dirty="0"/>
          </a:p>
        </p:txBody>
      </p:sp>
      <p:sp>
        <p:nvSpPr>
          <p:cNvPr id="8" name="Rectángulo 7"/>
          <p:cNvSpPr/>
          <p:nvPr/>
        </p:nvSpPr>
        <p:spPr>
          <a:xfrm>
            <a:off x="698955" y="1007450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AR" b="1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54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8769" y="1214500"/>
            <a:ext cx="7556695" cy="39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444C8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487806" algn="ctr" rotWithShape="0">
                    <a:srgbClr val="995C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216D9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s-ES" sz="2400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Muchas Gracias</a:t>
            </a:r>
          </a:p>
          <a:p>
            <a:pPr algn="ctr">
              <a:defRPr/>
            </a:pPr>
            <a:r>
              <a:rPr lang="es-ES" sz="2400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por su </a:t>
            </a:r>
            <a:r>
              <a:rPr lang="es-ES" sz="2400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Atención!!!</a:t>
            </a:r>
            <a:endParaRPr lang="es-ES" sz="2400" dirty="0">
              <a:solidFill>
                <a:srgbClr val="216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endParaRPr lang="es-ES_tradnl" altLang="es-AR" sz="2000" dirty="0">
              <a:solidFill>
                <a:srgbClr val="216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spcAft>
                <a:spcPct val="10000"/>
              </a:spcAft>
              <a:buSzPct val="130000"/>
              <a:defRPr/>
            </a:pP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Paula Ottati</a:t>
            </a:r>
            <a:r>
              <a:rPr lang="es-ES_tradnl" altLang="es-AR" sz="180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Estrategia </a:t>
            </a: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Comercio Exterior </a:t>
            </a: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Comercio Exterior </a:t>
            </a:r>
            <a:b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Tel: (011) </a:t>
            </a: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4347-8103</a:t>
            </a: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E-Mail: </a:t>
            </a: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pottati@bna.com.ar</a:t>
            </a: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_tradnl" altLang="es-AR" sz="900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buSzPct val="130000"/>
              <a:buFont typeface="Monotype Sorts" pitchFamily="2" charset="2"/>
              <a:buNone/>
              <a:defRPr/>
            </a:pPr>
            <a:endParaRPr lang="es-ES_tradnl" altLang="es-AR" sz="1050" u="sng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r>
              <a:rPr lang="es-ES_tradnl" altLang="es-AR" sz="105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endParaRPr lang="es-ES_tradnl" altLang="es-AR" sz="1050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buSzPct val="130000"/>
              <a:buFont typeface="Monotype Sorts" pitchFamily="2" charset="2"/>
              <a:buNone/>
              <a:defRPr/>
            </a:pPr>
            <a:endParaRPr lang="es-ES_tradnl" altLang="es-AR" sz="1200" u="sng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endParaRPr lang="es-ES_tradnl" altLang="es-AR" sz="1050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2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mapamu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94" y="1414274"/>
            <a:ext cx="7667974" cy="4680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2772" name="Picture 25" descr="u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7346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7" descr="bandera-uru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516563"/>
            <a:ext cx="358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8" descr="bandera_bras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81525"/>
            <a:ext cx="358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9" descr="españ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2873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2" descr="Paragu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360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49" descr="bolivia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6446" y="4618478"/>
            <a:ext cx="374073" cy="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00113" y="467325"/>
            <a:ext cx="7758724" cy="471600"/>
          </a:xfrm>
        </p:spPr>
        <p:txBody>
          <a:bodyPr>
            <a:normAutofit/>
          </a:bodyPr>
          <a:lstStyle/>
          <a:p>
            <a:r>
              <a:rPr lang="es-A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Filiales en el exterior</a:t>
            </a:r>
          </a:p>
        </p:txBody>
      </p:sp>
      <p:sp>
        <p:nvSpPr>
          <p:cNvPr id="669756" name="Text Box 60"/>
          <p:cNvSpPr txBox="1">
            <a:spLocks noChangeArrowheads="1"/>
          </p:cNvSpPr>
          <p:nvPr/>
        </p:nvSpPr>
        <p:spPr bwMode="auto">
          <a:xfrm>
            <a:off x="3059113" y="35004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Madrid</a:t>
            </a:r>
          </a:p>
        </p:txBody>
      </p:sp>
      <p:sp>
        <p:nvSpPr>
          <p:cNvPr id="669757" name="Text Box 61"/>
          <p:cNvSpPr txBox="1">
            <a:spLocks noChangeArrowheads="1"/>
          </p:cNvSpPr>
          <p:nvPr/>
        </p:nvSpPr>
        <p:spPr bwMode="auto">
          <a:xfrm>
            <a:off x="2159001" y="3573463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New York</a:t>
            </a:r>
          </a:p>
        </p:txBody>
      </p:sp>
      <p:sp>
        <p:nvSpPr>
          <p:cNvPr id="669758" name="Text Box 62"/>
          <p:cNvSpPr txBox="1">
            <a:spLocks noChangeArrowheads="1"/>
          </p:cNvSpPr>
          <p:nvPr/>
        </p:nvSpPr>
        <p:spPr bwMode="auto">
          <a:xfrm>
            <a:off x="2124075" y="386080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Miami</a:t>
            </a:r>
          </a:p>
        </p:txBody>
      </p:sp>
      <p:sp>
        <p:nvSpPr>
          <p:cNvPr id="669759" name="Text Box 63"/>
          <p:cNvSpPr txBox="1">
            <a:spLocks noChangeArrowheads="1"/>
          </p:cNvSpPr>
          <p:nvPr/>
        </p:nvSpPr>
        <p:spPr bwMode="auto">
          <a:xfrm>
            <a:off x="6335713" y="3484563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Beiing</a:t>
            </a:r>
          </a:p>
        </p:txBody>
      </p:sp>
      <p:sp>
        <p:nvSpPr>
          <p:cNvPr id="669761" name="Text Box 65"/>
          <p:cNvSpPr txBox="1">
            <a:spLocks noChangeArrowheads="1"/>
          </p:cNvSpPr>
          <p:nvPr/>
        </p:nvSpPr>
        <p:spPr bwMode="auto">
          <a:xfrm>
            <a:off x="3059113" y="4508500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</a:t>
            </a:r>
            <a:r>
              <a:rPr lang="es-AR" altLang="es-AR" sz="14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Pablo</a:t>
            </a:r>
          </a:p>
        </p:txBody>
      </p:sp>
      <p:sp>
        <p:nvSpPr>
          <p:cNvPr id="669764" name="Text Box 68"/>
          <p:cNvSpPr txBox="1">
            <a:spLocks noChangeArrowheads="1"/>
          </p:cNvSpPr>
          <p:nvPr/>
        </p:nvSpPr>
        <p:spPr bwMode="auto">
          <a:xfrm>
            <a:off x="2916238" y="515778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Asunción</a:t>
            </a:r>
            <a:endParaRPr lang="es-AR" altLang="es-AR" sz="14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9765" name="Text Box 69"/>
          <p:cNvSpPr txBox="1">
            <a:spLocks noChangeArrowheads="1"/>
          </p:cNvSpPr>
          <p:nvPr/>
        </p:nvSpPr>
        <p:spPr bwMode="auto">
          <a:xfrm>
            <a:off x="900113" y="4868863"/>
            <a:ext cx="1871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Sta. Cruz de la sierra</a:t>
            </a:r>
          </a:p>
        </p:txBody>
      </p:sp>
      <p:sp>
        <p:nvSpPr>
          <p:cNvPr id="669766" name="Text Box 70"/>
          <p:cNvSpPr txBox="1">
            <a:spLocks noChangeArrowheads="1"/>
          </p:cNvSpPr>
          <p:nvPr/>
        </p:nvSpPr>
        <p:spPr bwMode="auto">
          <a:xfrm>
            <a:off x="3203575" y="5500688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14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Montevideo</a:t>
            </a:r>
          </a:p>
        </p:txBody>
      </p:sp>
      <p:pic>
        <p:nvPicPr>
          <p:cNvPr id="32794" name="Picture 37" descr="gq"/>
          <p:cNvPicPr>
            <a:picLocks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434918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055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6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6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6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56" grpId="0"/>
      <p:bldP spid="669757" grpId="0"/>
      <p:bldP spid="669758" grpId="0"/>
      <p:bldP spid="669759" grpId="0"/>
      <p:bldP spid="669761" grpId="0"/>
      <p:bldP spid="669764" grpId="0"/>
      <p:bldP spid="669765" grpId="0"/>
      <p:bldP spid="6697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87299" y="1091256"/>
            <a:ext cx="6594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216D93"/>
                </a:solidFill>
              </a:rPr>
              <a:t>Cash Management </a:t>
            </a:r>
            <a:r>
              <a:rPr lang="en-US" sz="3200" b="1" u="sng" dirty="0" err="1" smtClean="0">
                <a:solidFill>
                  <a:srgbClr val="216D93"/>
                </a:solidFill>
              </a:rPr>
              <a:t>Corporativo</a:t>
            </a:r>
            <a:endParaRPr lang="en-US" sz="3200" b="1" u="sng" dirty="0" smtClean="0">
              <a:solidFill>
                <a:srgbClr val="216D93"/>
              </a:solidFill>
            </a:endParaRPr>
          </a:p>
          <a:p>
            <a:pPr algn="ctr"/>
            <a:r>
              <a:rPr lang="en-US" sz="3200" b="1" u="sng" dirty="0" err="1" smtClean="0">
                <a:solidFill>
                  <a:srgbClr val="216D93"/>
                </a:solidFill>
              </a:rPr>
              <a:t>Cuenta</a:t>
            </a:r>
            <a:r>
              <a:rPr lang="en-US" sz="3200" b="1" u="sng" dirty="0" smtClean="0">
                <a:solidFill>
                  <a:srgbClr val="216D93"/>
                </a:solidFill>
              </a:rPr>
              <a:t> </a:t>
            </a:r>
            <a:r>
              <a:rPr lang="en-US" sz="3200" b="1" u="sng" dirty="0" err="1" smtClean="0">
                <a:solidFill>
                  <a:srgbClr val="216D93"/>
                </a:solidFill>
              </a:rPr>
              <a:t>Recaudadora</a:t>
            </a:r>
            <a:r>
              <a:rPr lang="en-US" sz="3200" b="1" u="sng" dirty="0" smtClean="0">
                <a:solidFill>
                  <a:srgbClr val="216D93"/>
                </a:solidFill>
              </a:rPr>
              <a:t> </a:t>
            </a:r>
            <a:r>
              <a:rPr lang="en-US" sz="3200" b="1" u="sng" dirty="0" err="1" smtClean="0">
                <a:solidFill>
                  <a:srgbClr val="216D93"/>
                </a:solidFill>
              </a:rPr>
              <a:t>Comex</a:t>
            </a:r>
            <a:endParaRPr lang="en-US" sz="3200" b="1" u="sng" dirty="0">
              <a:solidFill>
                <a:srgbClr val="216D9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3191" y="2289404"/>
            <a:ext cx="7646796" cy="378938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342900" lvl="1" indent="0">
              <a:buNone/>
            </a:pP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Administración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todos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flujos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fondos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en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moneda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extranjera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685800" lvl="1" indent="-342900"/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Cobros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y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pagos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locales e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internacionales</a:t>
            </a:r>
            <a:endParaRPr lang="en-US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85800" lvl="1" indent="-342900"/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Emisión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y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Depósito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 </a:t>
            </a:r>
            <a:r>
              <a:rPr lang="en-US" b="1" dirty="0" err="1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cheques</a:t>
            </a:r>
            <a:endParaRPr lang="en-US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85800" lvl="1" indent="-342900"/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Operatoria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en forma online</a:t>
            </a:r>
          </a:p>
          <a:p>
            <a:pPr marL="685800" lvl="1" indent="-342900"/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Inversiones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plazo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fijo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certificados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depósito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compraventa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activos</a:t>
            </a:r>
            <a:r>
              <a:rPr lang="en-US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financieros</a:t>
            </a:r>
            <a:endParaRPr lang="en-US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900113" y="467325"/>
            <a:ext cx="7758724" cy="471600"/>
          </a:xfrm>
        </p:spPr>
        <p:txBody>
          <a:bodyPr>
            <a:normAutofit/>
          </a:bodyPr>
          <a:lstStyle/>
          <a:p>
            <a:r>
              <a:rPr lang="es-A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Filiales en el exterior</a:t>
            </a:r>
          </a:p>
        </p:txBody>
      </p:sp>
    </p:spTree>
    <p:extLst>
      <p:ext uri="{BB962C8B-B14F-4D97-AF65-F5344CB8AC3E}">
        <p14:creationId xmlns:p14="http://schemas.microsoft.com/office/powerpoint/2010/main" xmlns="" val="105738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39153" y="458832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Comercio</a:t>
            </a:r>
            <a:r>
              <a:rPr lang="es-A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3291" y="2033987"/>
            <a:ext cx="8468591" cy="275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4800" b="1" u="sng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s-AR" dirty="0"/>
              <a:t>EXPORTACIONES</a:t>
            </a:r>
          </a:p>
          <a:p>
            <a:endParaRPr lang="es-AR" dirty="0"/>
          </a:p>
          <a:p>
            <a:endParaRPr lang="es-AR" dirty="0"/>
          </a:p>
          <a:p>
            <a:r>
              <a:rPr lang="es-AR" u="none" dirty="0" smtClean="0"/>
              <a:t>Financiamientos </a:t>
            </a:r>
            <a:endParaRPr lang="es-AR" u="none" dirty="0"/>
          </a:p>
        </p:txBody>
      </p:sp>
    </p:spTree>
    <p:extLst>
      <p:ext uri="{BB962C8B-B14F-4D97-AF65-F5344CB8AC3E}">
        <p14:creationId xmlns:p14="http://schemas.microsoft.com/office/powerpoint/2010/main" xmlns="" val="142121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60299" y="1011729"/>
            <a:ext cx="6594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216D93"/>
                </a:solidFill>
              </a:rPr>
              <a:t>Financiación</a:t>
            </a:r>
            <a:r>
              <a:rPr lang="en-US" sz="3200" b="1" u="sng" dirty="0" smtClean="0">
                <a:solidFill>
                  <a:srgbClr val="216D93"/>
                </a:solidFill>
              </a:rPr>
              <a:t> al </a:t>
            </a:r>
            <a:r>
              <a:rPr lang="en-US" sz="3200" b="1" u="sng" dirty="0" err="1" smtClean="0">
                <a:solidFill>
                  <a:srgbClr val="216D93"/>
                </a:solidFill>
              </a:rPr>
              <a:t>Comercio</a:t>
            </a:r>
            <a:r>
              <a:rPr lang="en-US" sz="3200" b="1" u="sng" dirty="0" smtClean="0">
                <a:solidFill>
                  <a:srgbClr val="216D93"/>
                </a:solidFill>
              </a:rPr>
              <a:t> Exterior </a:t>
            </a:r>
            <a:r>
              <a:rPr lang="en-US" sz="3200" b="1" u="sng" dirty="0" err="1" smtClean="0">
                <a:solidFill>
                  <a:srgbClr val="216D93"/>
                </a:solidFill>
              </a:rPr>
              <a:t>Argentino</a:t>
            </a:r>
            <a:endParaRPr lang="en-US" sz="3200" b="1" u="sng" dirty="0">
              <a:solidFill>
                <a:srgbClr val="216D9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5601" y="2131160"/>
            <a:ext cx="7364048" cy="3739352"/>
          </a:xfrm>
        </p:spPr>
        <p:txBody>
          <a:bodyPr vert="horz" lIns="68580" tIns="34290" rIns="68580" bIns="34290" rtlCol="0" anchor="ctr">
            <a:normAutofit fontScale="70000" lnSpcReduction="20000"/>
          </a:bodyPr>
          <a:lstStyle/>
          <a:p>
            <a:pPr marL="685800" lvl="1" indent="-342900">
              <a:spcAft>
                <a:spcPts val="1200"/>
              </a:spcAft>
            </a:pPr>
            <a:r>
              <a:rPr lang="es-AR" sz="2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Financiación </a:t>
            </a: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Importadores Extranjeros de Productos Argentinos</a:t>
            </a:r>
            <a:endParaRPr lang="es-AR" sz="2800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85800" lvl="1" indent="-342900">
              <a:spcAft>
                <a:spcPts val="1200"/>
              </a:spcAft>
            </a:pPr>
            <a:r>
              <a:rPr lang="es-AR" sz="2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Pre-Financiación y Financiación de </a:t>
            </a: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Exportaciones en forma directa desde el Exterior.</a:t>
            </a:r>
            <a:endParaRPr lang="es-AR" sz="2800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85800" lvl="1" indent="-342900">
              <a:spcAft>
                <a:spcPts val="1200"/>
              </a:spcAft>
            </a:pP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Emisión </a:t>
            </a:r>
            <a:r>
              <a:rPr lang="es-AR" sz="2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 Confirmación de Cartas de </a:t>
            </a: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Crédito Comerciales y Stand </a:t>
            </a:r>
            <a:r>
              <a:rPr lang="es-AR" sz="2800" b="1" dirty="0" err="1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By</a:t>
            </a: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marL="685800" lvl="1" indent="-342900">
              <a:spcAft>
                <a:spcPts val="1200"/>
              </a:spcAft>
            </a:pP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Garantías </a:t>
            </a:r>
            <a:r>
              <a:rPr lang="es-AR" sz="2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Internacionales.</a:t>
            </a:r>
          </a:p>
          <a:p>
            <a:pPr marL="685800" lvl="1" indent="-342900">
              <a:spcAft>
                <a:spcPts val="1200"/>
              </a:spcAft>
            </a:pPr>
            <a:r>
              <a:rPr lang="es-AR" sz="2800" b="1" dirty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Aceptación y Descuento de Letras de </a:t>
            </a: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Cambio.</a:t>
            </a:r>
          </a:p>
          <a:p>
            <a:pPr marL="685800" lvl="1" indent="-342900">
              <a:spcAft>
                <a:spcPts val="1200"/>
              </a:spcAft>
            </a:pPr>
            <a:r>
              <a:rPr lang="es-AR" sz="2800" b="1" dirty="0" smtClean="0">
                <a:solidFill>
                  <a:srgbClr val="216D9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Descuento de Facturas Comerciales.</a:t>
            </a:r>
            <a:endParaRPr lang="es-AR" sz="2800" b="1" dirty="0">
              <a:solidFill>
                <a:srgbClr val="216D93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900113" y="467325"/>
            <a:ext cx="7758724" cy="471600"/>
          </a:xfrm>
        </p:spPr>
        <p:txBody>
          <a:bodyPr>
            <a:normAutofit/>
          </a:bodyPr>
          <a:lstStyle/>
          <a:p>
            <a:r>
              <a:rPr lang="es-A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Filiales en el exterior</a:t>
            </a:r>
          </a:p>
        </p:txBody>
      </p:sp>
    </p:spTree>
    <p:extLst>
      <p:ext uri="{BB962C8B-B14F-4D97-AF65-F5344CB8AC3E}">
        <p14:creationId xmlns:p14="http://schemas.microsoft.com/office/powerpoint/2010/main" xmlns="" val="25491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8769" y="1214500"/>
            <a:ext cx="7556695" cy="39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444C8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487806" algn="ctr" rotWithShape="0">
                    <a:srgbClr val="995C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216D9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s-ES" sz="2400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Muchas Gracias</a:t>
            </a:r>
          </a:p>
          <a:p>
            <a:pPr algn="ctr">
              <a:defRPr/>
            </a:pPr>
            <a:r>
              <a:rPr lang="es-ES" sz="2400" dirty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por su </a:t>
            </a:r>
            <a:r>
              <a:rPr lang="es-ES" sz="2400" dirty="0" smtClean="0">
                <a:solidFill>
                  <a:srgbClr val="216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Atención!!!</a:t>
            </a:r>
            <a:endParaRPr lang="es-ES" sz="2400" dirty="0">
              <a:solidFill>
                <a:srgbClr val="216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endParaRPr lang="es-ES_tradnl" altLang="es-AR" sz="2000" dirty="0">
              <a:solidFill>
                <a:srgbClr val="216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spcAft>
                <a:spcPct val="10000"/>
              </a:spcAft>
              <a:buSzPct val="130000"/>
              <a:defRPr/>
            </a:pP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Marcelo </a:t>
            </a:r>
            <a:r>
              <a:rPr lang="es-ES_tradnl" altLang="es-AR" sz="1800" dirty="0" err="1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Caprioli</a:t>
            </a: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 y Soporte Internacional</a:t>
            </a: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Comercio Exterior </a:t>
            </a:r>
            <a:b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u="sng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Tel: (011) </a:t>
            </a: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4347-7030</a:t>
            </a: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E-Mail: </a:t>
            </a:r>
            <a:r>
              <a:rPr lang="es-ES_tradnl" altLang="es-AR" sz="180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mcaprioli@bna.com.ar</a:t>
            </a:r>
            <a: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ES_tradnl" altLang="es-AR" sz="1800" dirty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_tradnl" altLang="es-AR" sz="900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buSzPct val="130000"/>
              <a:buFont typeface="Monotype Sorts" pitchFamily="2" charset="2"/>
              <a:buNone/>
              <a:defRPr/>
            </a:pPr>
            <a:endParaRPr lang="es-ES_tradnl" altLang="es-AR" sz="1050" u="sng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r>
              <a:rPr lang="es-ES_tradnl" altLang="es-AR" sz="1050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endParaRPr lang="es-ES_tradnl" altLang="es-AR" sz="1050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buSzPct val="130000"/>
              <a:buFont typeface="Monotype Sorts" pitchFamily="2" charset="2"/>
              <a:buNone/>
              <a:defRPr/>
            </a:pPr>
            <a:endParaRPr lang="es-ES_tradnl" altLang="es-AR" sz="1200" u="sng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  <a:spcAft>
                <a:spcPct val="10000"/>
              </a:spcAft>
              <a:buSzPct val="130000"/>
              <a:buFont typeface="Monotype Sorts" pitchFamily="2" charset="2"/>
              <a:buNone/>
              <a:defRPr/>
            </a:pPr>
            <a:endParaRPr lang="es-ES_tradnl" altLang="es-AR" sz="1050" dirty="0" smtClean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7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216D93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AR" sz="2000" dirty="0" smtClean="0">
                <a:solidFill>
                  <a:srgbClr val="216D93"/>
                </a:solidFill>
              </a:rPr>
              <a:t>Antes del embarque - Prefinanciación.</a:t>
            </a:r>
          </a:p>
          <a:p>
            <a:pPr eaLnBrk="1" hangingPunct="1">
              <a:buClr>
                <a:srgbClr val="216D93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AR" sz="2000" dirty="0" smtClean="0">
                <a:solidFill>
                  <a:srgbClr val="216D93"/>
                </a:solidFill>
              </a:rPr>
              <a:t>Después del embarque - Financiación. </a:t>
            </a:r>
          </a:p>
          <a:p>
            <a:pPr eaLnBrk="1" hangingPunct="1">
              <a:buFontTx/>
              <a:buNone/>
              <a:defRPr/>
            </a:pPr>
            <a:r>
              <a:rPr lang="es-MX" altLang="es-AR" sz="2400" dirty="0" smtClean="0">
                <a:solidFill>
                  <a:srgbClr val="216D93"/>
                </a:solidFill>
              </a:rPr>
              <a:t>					</a:t>
            </a:r>
            <a:endParaRPr lang="es-ES" altLang="es-AR" dirty="0" smtClean="0">
              <a:solidFill>
                <a:srgbClr val="216D93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s-ES" altLang="es-AR" dirty="0" smtClean="0">
                <a:solidFill>
                  <a:srgbClr val="216D93"/>
                </a:solidFill>
              </a:rPr>
              <a:t> 	 			    </a:t>
            </a:r>
            <a:r>
              <a:rPr lang="es-MX" altLang="es-AR" dirty="0" smtClean="0">
                <a:solidFill>
                  <a:srgbClr val="216D93"/>
                </a:solidFill>
              </a:rPr>
              <a:t>Fecha </a:t>
            </a:r>
            <a:r>
              <a:rPr lang="es-ES" altLang="es-AR" dirty="0" smtClean="0">
                <a:solidFill>
                  <a:srgbClr val="216D93"/>
                </a:solidFill>
              </a:rPr>
              <a:t>embarque</a:t>
            </a:r>
          </a:p>
          <a:p>
            <a:pPr eaLnBrk="1" hangingPunct="1">
              <a:buFontTx/>
              <a:buNone/>
              <a:defRPr/>
            </a:pPr>
            <a:r>
              <a:rPr lang="es-ES" altLang="es-AR" dirty="0" smtClean="0">
                <a:solidFill>
                  <a:srgbClr val="216D93"/>
                </a:solidFill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s-ES" altLang="es-AR" dirty="0" smtClean="0">
                <a:solidFill>
                  <a:srgbClr val="216D93"/>
                </a:solidFill>
              </a:rPr>
              <a:t>	</a:t>
            </a:r>
            <a:r>
              <a:rPr lang="es-ES" altLang="es-AR" sz="2400" b="1" dirty="0" smtClean="0">
                <a:solidFill>
                  <a:srgbClr val="216D93"/>
                </a:solidFill>
              </a:rPr>
              <a:t>PREFINANCIACIÓN	</a:t>
            </a:r>
            <a:r>
              <a:rPr lang="en-US" altLang="es-AR" sz="2400" b="1" dirty="0" smtClean="0">
                <a:solidFill>
                  <a:srgbClr val="216D93"/>
                </a:solidFill>
              </a:rPr>
              <a:t> 	     </a:t>
            </a:r>
            <a:r>
              <a:rPr lang="en-US" altLang="es-AR" sz="2400" b="1" dirty="0">
                <a:solidFill>
                  <a:srgbClr val="216D93"/>
                </a:solidFill>
              </a:rPr>
              <a:t>FINANCIACIÓN</a:t>
            </a:r>
            <a:endParaRPr lang="es-ES" altLang="es-AR" sz="2400" b="1" dirty="0">
              <a:solidFill>
                <a:srgbClr val="216D93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Financiamientos de Comercio Exterior</a:t>
            </a:r>
            <a:r>
              <a:rPr lang="en-US" altLang="es-AR" sz="2400" dirty="0" smtClean="0">
                <a:solidFill>
                  <a:srgbClr val="FFFFFF"/>
                </a:solidFill>
              </a:rPr>
              <a:t/>
            </a:r>
            <a:br>
              <a:rPr lang="en-US" altLang="es-AR" sz="2400" dirty="0" smtClean="0">
                <a:solidFill>
                  <a:srgbClr val="FFFFFF"/>
                </a:solidFill>
              </a:rPr>
            </a:br>
            <a:endParaRPr lang="es-ES" alt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014620" y="3590156"/>
            <a:ext cx="7056784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8311" name="Line 5"/>
          <p:cNvSpPr>
            <a:spLocks noChangeShapeType="1"/>
          </p:cNvSpPr>
          <p:nvPr/>
        </p:nvSpPr>
        <p:spPr bwMode="auto">
          <a:xfrm>
            <a:off x="4282258" y="3880231"/>
            <a:ext cx="0" cy="1295400"/>
          </a:xfrm>
          <a:prstGeom prst="line">
            <a:avLst/>
          </a:prstGeom>
          <a:noFill/>
          <a:ln w="63500">
            <a:solidFill>
              <a:srgbClr val="1B597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00743" name="Text Box 7"/>
          <p:cNvSpPr txBox="1">
            <a:spLocks noChangeArrowheads="1"/>
          </p:cNvSpPr>
          <p:nvPr/>
        </p:nvSpPr>
        <p:spPr bwMode="auto">
          <a:xfrm>
            <a:off x="3059113" y="0"/>
            <a:ext cx="608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444C8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487806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s-AR" altLang="es-AR" sz="2400">
              <a:solidFill>
                <a:srgbClr val="336699"/>
              </a:solidFill>
              <a:effectDag name="">
                <a:cont type="tree" name="">
                  <a:effect ref="fillLine"/>
                  <a:outerShdw dist="38100" dir="13500000" algn="br">
                    <a:srgbClr val="7FB2E5"/>
                  </a:outerShdw>
                </a:cont>
                <a:cont type="tree" name="">
                  <a:effect ref="fillLine"/>
                  <a:outerShdw dist="38100" dir="2700000" algn="tl">
                    <a:srgbClr val="1E3D5B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36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idx="1"/>
          </p:nvPr>
        </p:nvSpPr>
        <p:spPr>
          <a:xfrm>
            <a:off x="404725" y="922247"/>
            <a:ext cx="8229600" cy="53960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 algn="ctr" eaLnBrk="1" hangingPunct="1">
              <a:buClr>
                <a:srgbClr val="216D93"/>
              </a:buClr>
              <a:buSzPct val="110000"/>
              <a:buNone/>
              <a:defRPr/>
            </a:pPr>
            <a:r>
              <a:rPr lang="es-MX" altLang="es-AR" sz="1200" b="1" dirty="0">
                <a:solidFill>
                  <a:srgbClr val="216D93"/>
                </a:solidFill>
              </a:rPr>
              <a:t>Préstamo en dólares estadounidenses otorgado con anterioridad al embarque de las mercaderías.</a:t>
            </a:r>
          </a:p>
          <a:p>
            <a:pPr marL="0" indent="0" eaLnBrk="1" hangingPunct="1">
              <a:lnSpc>
                <a:spcPct val="90000"/>
              </a:lnSpc>
              <a:buClr>
                <a:srgbClr val="216D93"/>
              </a:buClr>
              <a:buNone/>
              <a:defRPr/>
            </a:pPr>
            <a:endParaRPr lang="es-MX" altLang="es-AR" sz="1100" b="1" u="sng" dirty="0" smtClean="0">
              <a:solidFill>
                <a:srgbClr val="216D93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216D93"/>
              </a:buClr>
              <a:buNone/>
              <a:defRPr/>
            </a:pPr>
            <a:r>
              <a:rPr lang="es-MX" altLang="es-AR" sz="1100" b="1" u="sng" dirty="0" smtClean="0">
                <a:solidFill>
                  <a:srgbClr val="216D93"/>
                </a:solidFill>
              </a:rPr>
              <a:t>Usuarios</a:t>
            </a:r>
            <a:r>
              <a:rPr lang="es-MX" altLang="es-AR" sz="1100" b="1" dirty="0">
                <a:solidFill>
                  <a:srgbClr val="216D93"/>
                </a:solidFill>
              </a:rPr>
              <a:t>:</a:t>
            </a:r>
          </a:p>
          <a:p>
            <a:pPr marL="285750" indent="160338" algn="just" eaLnBrk="1" hangingPunct="1">
              <a:lnSpc>
                <a:spcPct val="90000"/>
              </a:lnSpc>
              <a:buClr>
                <a:srgbClr val="216D93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Exportadores finales de todo tipo de mercaderías.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100" b="1" u="sng" dirty="0" smtClean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1A5674"/>
              </a:buClr>
              <a:buNone/>
              <a:defRPr/>
            </a:pPr>
            <a:r>
              <a:rPr lang="es-MX" altLang="es-AR" sz="1100" b="1" u="sng" dirty="0">
                <a:solidFill>
                  <a:srgbClr val="216D93"/>
                </a:solidFill>
              </a:rPr>
              <a:t>Modalidades: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100" b="1" u="sng" dirty="0" smtClean="0">
              <a:solidFill>
                <a:srgbClr val="216D93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 smtClean="0">
                <a:solidFill>
                  <a:srgbClr val="216D93"/>
                </a:solidFill>
              </a:rPr>
              <a:t>Base Documental:</a:t>
            </a:r>
            <a:endParaRPr lang="es-MX" altLang="es-AR" sz="1100" b="1" u="sng" dirty="0">
              <a:solidFill>
                <a:srgbClr val="216D93"/>
              </a:solidFill>
            </a:endParaRPr>
          </a:p>
          <a:p>
            <a:pPr eaLnBrk="1" hangingPunct="1">
              <a:buClr>
                <a:srgbClr val="1A5674"/>
              </a:buClr>
              <a:buFontTx/>
              <a:buNone/>
              <a:defRPr/>
            </a:pPr>
            <a:endParaRPr lang="es-MX" altLang="es-AR" sz="1100" b="1" dirty="0" smtClean="0">
              <a:solidFill>
                <a:srgbClr val="216D93"/>
              </a:solidFill>
            </a:endParaRPr>
          </a:p>
          <a:p>
            <a:pPr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</a:rPr>
              <a:t>	L/C irrevocable abierto a favor del exportador, </a:t>
            </a:r>
          </a:p>
          <a:p>
            <a:pPr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 smtClean="0">
                <a:solidFill>
                  <a:srgbClr val="216D93"/>
                </a:solidFill>
              </a:rPr>
              <a:t>	Contrato u orden de compra en firme, o</a:t>
            </a:r>
          </a:p>
          <a:p>
            <a:pPr marL="0" indent="0"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 smtClean="0">
                <a:solidFill>
                  <a:srgbClr val="216D93"/>
                </a:solidFill>
              </a:rPr>
              <a:t>Base </a:t>
            </a:r>
            <a:r>
              <a:rPr lang="es-MX" altLang="es-AR" sz="1100" b="1" u="sng" dirty="0">
                <a:solidFill>
                  <a:srgbClr val="216D93"/>
                </a:solidFill>
              </a:rPr>
              <a:t>Record:</a:t>
            </a:r>
            <a:r>
              <a:rPr lang="es-MX" altLang="es-AR" sz="1100" b="1" dirty="0">
                <a:solidFill>
                  <a:srgbClr val="216D93"/>
                </a:solidFill>
              </a:rPr>
              <a:t> </a:t>
            </a:r>
            <a:endParaRPr lang="es-MX" altLang="es-AR" sz="1100" b="1" dirty="0" smtClean="0">
              <a:solidFill>
                <a:srgbClr val="216D93"/>
              </a:solidFill>
            </a:endParaRPr>
          </a:p>
          <a:p>
            <a:pPr marL="0" indent="0"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None/>
              <a:defRPr/>
            </a:pPr>
            <a:endParaRPr lang="es-MX" altLang="es-AR" sz="1100" b="1" dirty="0">
              <a:solidFill>
                <a:srgbClr val="216D93"/>
              </a:solidFill>
            </a:endParaRPr>
          </a:p>
          <a:p>
            <a:pPr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AR" altLang="es-AR" sz="1100" b="1" dirty="0">
                <a:solidFill>
                  <a:srgbClr val="216D93"/>
                </a:solidFill>
              </a:rPr>
              <a:t>El total adeudado por anticipos, prefinanciaciones locales y del exterior, más el crédito solicitado, no debe superar el 75% de a) el promedio anual exportaciones en los últimos 36 meses calendario previos o b) las exportaciones de los últimos 12 meses calendario previos, el que sea mayor. </a:t>
            </a:r>
          </a:p>
          <a:p>
            <a:pPr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AR" altLang="es-AR" sz="1100" b="1" dirty="0">
                <a:solidFill>
                  <a:srgbClr val="216D93"/>
                </a:solidFill>
              </a:rPr>
              <a:t>Monto mínimo: u$s 200.000.- por operación bajo esta modalidad.</a:t>
            </a:r>
            <a:endParaRPr lang="es-MX" altLang="es-AR" sz="1100" b="1" dirty="0">
              <a:solidFill>
                <a:srgbClr val="216D93"/>
              </a:solidFill>
            </a:endParaRPr>
          </a:p>
          <a:p>
            <a:pPr marL="895350" indent="-895350"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es-MX" altLang="es-AR" sz="1100" b="1" u="sng" dirty="0" smtClean="0">
              <a:solidFill>
                <a:srgbClr val="216D93"/>
              </a:solidFill>
              <a:effectLst/>
            </a:endParaRPr>
          </a:p>
          <a:p>
            <a:pPr marL="0" indent="0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 smtClean="0">
                <a:solidFill>
                  <a:srgbClr val="216D93"/>
                </a:solidFill>
              </a:rPr>
              <a:t>Base Capacidad de Producción (Sectores agrícolas, frutícola, pecuario y/o lanero)</a:t>
            </a:r>
          </a:p>
          <a:p>
            <a:pPr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  <a:effectLst/>
              </a:rPr>
              <a:t>	La solicitud debe estar respaldada por la presentación de un DDJJ sobre su </a:t>
            </a:r>
            <a:r>
              <a:rPr lang="es-MX" altLang="es-AR" sz="1100" b="1" dirty="0" smtClean="0">
                <a:solidFill>
                  <a:srgbClr val="216D93"/>
                </a:solidFill>
                <a:effectLst/>
              </a:rPr>
              <a:t>capacidad supuesta de </a:t>
            </a:r>
            <a:r>
              <a:rPr lang="es-MX" altLang="es-AR" sz="1100" b="1" dirty="0">
                <a:solidFill>
                  <a:srgbClr val="216D93"/>
                </a:solidFill>
                <a:effectLst/>
              </a:rPr>
              <a:t>producción del ciclo </a:t>
            </a:r>
          </a:p>
          <a:p>
            <a:pPr algn="just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  <a:effectLst/>
              </a:rPr>
              <a:t>	Apoyo </a:t>
            </a:r>
            <a:r>
              <a:rPr lang="es-MX" altLang="es-AR" sz="1100" b="1" dirty="0" smtClean="0">
                <a:solidFill>
                  <a:srgbClr val="216D93"/>
                </a:solidFill>
                <a:effectLst/>
              </a:rPr>
              <a:t>de </a:t>
            </a:r>
            <a:r>
              <a:rPr lang="es-MX" altLang="es-AR" sz="1100" b="1" dirty="0">
                <a:solidFill>
                  <a:srgbClr val="216D93"/>
                </a:solidFill>
                <a:effectLst/>
              </a:rPr>
              <a:t>hasta </a:t>
            </a:r>
            <a:r>
              <a:rPr lang="es-MX" altLang="es-AR" sz="1100" b="1" dirty="0" smtClean="0">
                <a:solidFill>
                  <a:srgbClr val="216D93"/>
                </a:solidFill>
                <a:effectLst/>
              </a:rPr>
              <a:t>sobre el </a:t>
            </a:r>
            <a:r>
              <a:rPr lang="es-MX" altLang="es-AR" sz="1100" b="1" dirty="0">
                <a:solidFill>
                  <a:srgbClr val="216D93"/>
                </a:solidFill>
                <a:effectLst/>
              </a:rPr>
              <a:t>70</a:t>
            </a:r>
            <a:r>
              <a:rPr lang="es-MX" altLang="es-AR" sz="1100" b="1" dirty="0" smtClean="0">
                <a:solidFill>
                  <a:srgbClr val="216D93"/>
                </a:solidFill>
                <a:effectLst/>
              </a:rPr>
              <a:t>% de esa capacidad de producción dependiendo </a:t>
            </a:r>
            <a:r>
              <a:rPr lang="es-MX" altLang="es-AR" sz="1100" b="1" dirty="0">
                <a:solidFill>
                  <a:srgbClr val="216D93"/>
                </a:solidFill>
                <a:effectLst/>
              </a:rPr>
              <a:t>la actividad</a:t>
            </a:r>
          </a:p>
          <a:p>
            <a:pPr marL="0" indent="0" eaLnBrk="1" hangingPunct="1"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100" b="1" u="sng" dirty="0" smtClean="0">
                <a:solidFill>
                  <a:srgbClr val="216D93"/>
                </a:solidFill>
              </a:rPr>
              <a:t>Cancelación</a:t>
            </a:r>
            <a:r>
              <a:rPr lang="es-MX" altLang="es-AR" sz="1100" b="1" dirty="0">
                <a:solidFill>
                  <a:srgbClr val="216D93"/>
                </a:solidFill>
              </a:rPr>
              <a:t>:</a:t>
            </a:r>
          </a:p>
          <a:p>
            <a:pPr algn="just" eaLnBrk="1" hangingPunct="1"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100" b="1" dirty="0">
                <a:solidFill>
                  <a:srgbClr val="216D93"/>
                </a:solidFill>
                <a:effectLst/>
              </a:rPr>
              <a:t>Con la percepción del pago de la venta realizada, sin exceder el plazo máximo acordado.</a:t>
            </a:r>
          </a:p>
          <a:p>
            <a:pPr marL="0" indent="0" eaLnBrk="1" hangingPunct="1">
              <a:buClr>
                <a:srgbClr val="1A5674"/>
              </a:buClr>
              <a:buSzPct val="110000"/>
              <a:buFont typeface="Wingdings" panose="05000000000000000000" pitchFamily="2" charset="2"/>
              <a:buNone/>
              <a:defRPr/>
            </a:pPr>
            <a:endParaRPr lang="es-ES_tradnl" altLang="es-AR" sz="200" dirty="0" smtClean="0">
              <a:solidFill>
                <a:srgbClr val="216D93"/>
              </a:solidFill>
            </a:endParaRPr>
          </a:p>
          <a:p>
            <a:pPr algn="ctr" eaLnBrk="1" hangingPunct="1"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ES_tradnl" altLang="es-AR" sz="500" dirty="0" smtClean="0">
                <a:solidFill>
                  <a:srgbClr val="216D93"/>
                </a:solidFill>
              </a:rPr>
              <a:t>	</a:t>
            </a:r>
            <a:endParaRPr lang="es-ES" altLang="es-AR" sz="600" dirty="0" smtClean="0">
              <a:solidFill>
                <a:srgbClr val="216D93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AR" sz="2000" dirty="0">
                <a:ln w="3175" cmpd="sng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Prefinanciación de Exportaciones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14008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1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1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1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1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1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1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15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15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15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15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15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15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15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15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15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15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15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15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158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158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158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158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CuadroTexto 2"/>
          <p:cNvSpPr txBox="1">
            <a:spLocks noChangeArrowheads="1"/>
          </p:cNvSpPr>
          <p:nvPr/>
        </p:nvSpPr>
        <p:spPr bwMode="auto">
          <a:xfrm>
            <a:off x="382299" y="1279637"/>
            <a:ext cx="8398019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FFFF00"/>
              </a:buClr>
            </a:pPr>
            <a:r>
              <a:rPr lang="es-MX" altLang="es-AR" sz="1400" b="1" u="sng" dirty="0">
                <a:solidFill>
                  <a:srgbClr val="216D93"/>
                </a:solidFill>
                <a:latin typeface="+mn-lt"/>
              </a:rPr>
              <a:t>Proporción del apoyo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:</a:t>
            </a: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 smtClean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Base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Documental:	                        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            Hasta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el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90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% del valor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FOB.</a:t>
            </a:r>
            <a:endParaRPr lang="es-MX" altLang="es-AR" sz="1400" b="1" dirty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Base Record:	       	      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            		Monto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mínimo de U$S 200,000</a:t>
            </a: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Base Capacidad de Producción           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  Hasta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sobre el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70%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de esa capacidad de producción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								dependiendo la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actividad.</a:t>
            </a: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u="sng" dirty="0">
                <a:solidFill>
                  <a:srgbClr val="216D93"/>
                </a:solidFill>
                <a:latin typeface="+mn-lt"/>
              </a:rPr>
              <a:t>Plazo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: </a:t>
            </a:r>
            <a:endParaRPr lang="es-MX" altLang="es-AR" sz="1400" b="1" dirty="0" smtClean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Regla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General: </a:t>
            </a:r>
            <a:endParaRPr lang="es-MX" altLang="es-AR" sz="1400" b="1" dirty="0" smtClean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 smtClean="0">
                <a:solidFill>
                  <a:srgbClr val="216D93"/>
                </a:solidFill>
                <a:latin typeface="+mn-lt"/>
              </a:rPr>
              <a:t>Hasta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</a:rPr>
              <a:t>365 días. Prorrogables por 180 días adicionales con c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ausas debidamente justificadas. </a:t>
            </a:r>
            <a:endParaRPr lang="es-MX" altLang="es-AR" sz="1400" b="1" dirty="0" smtClean="0">
              <a:solidFill>
                <a:srgbClr val="216D93"/>
              </a:solidFill>
              <a:latin typeface="+mn-lt"/>
              <a:sym typeface="Wingdings" panose="05000000000000000000" pitchFamily="2" charset="2"/>
            </a:endParaRP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 smtClean="0">
              <a:solidFill>
                <a:srgbClr val="216D93"/>
              </a:solidFill>
              <a:latin typeface="+mn-lt"/>
              <a:sym typeface="Wingdings" panose="05000000000000000000" pitchFamily="2" charset="2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Para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Productores de Bienes de Capital en los que su ciclo productivo exceda los 180 días el plazo del préstamo podrá llegar hasta 18 meses y 180 días de prórroga.</a:t>
            </a: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>
              <a:solidFill>
                <a:srgbClr val="216D93"/>
              </a:solidFill>
              <a:latin typeface="+mn-lt"/>
              <a:sym typeface="Wingdings" panose="05000000000000000000" pitchFamily="2" charset="2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u="sng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Tasa: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 </a:t>
            </a: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>
              <a:solidFill>
                <a:srgbClr val="216D93"/>
              </a:solidFill>
              <a:latin typeface="+mn-lt"/>
              <a:sym typeface="Wingdings" panose="05000000000000000000" pitchFamily="2" charset="2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Fondeo Externo: Costo de Fondeo Externo (base Libor) + Spread de acuerdo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al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tamaño de la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empresa,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al plazo de la operación y las condiciones de mercado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.</a:t>
            </a:r>
            <a:endParaRPr lang="es-MX" altLang="es-AR" sz="1400" b="1" dirty="0">
              <a:solidFill>
                <a:srgbClr val="216D93"/>
              </a:solidFill>
              <a:latin typeface="+mn-lt"/>
              <a:sym typeface="Wingdings" panose="05000000000000000000" pitchFamily="2" charset="2"/>
            </a:endParaRPr>
          </a:p>
          <a:p>
            <a:pPr algn="just" eaLnBrk="1" hangingPunct="1">
              <a:buClr>
                <a:srgbClr val="FFFF00"/>
              </a:buClr>
            </a:pPr>
            <a:endParaRPr lang="es-MX" altLang="es-AR" sz="1400" b="1" dirty="0">
              <a:solidFill>
                <a:srgbClr val="216D93"/>
              </a:solidFill>
              <a:latin typeface="+mn-lt"/>
              <a:sym typeface="Wingdings" panose="05000000000000000000" pitchFamily="2" charset="2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Fondeo Local: Spread de acuerdo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al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tamaño de la 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empresa, </a:t>
            </a:r>
            <a:r>
              <a:rPr lang="es-MX" altLang="es-AR" sz="1400" b="1" dirty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al plazo de la operación y las condiciones de mercado</a:t>
            </a:r>
            <a:r>
              <a:rPr lang="es-MX" altLang="es-AR" sz="1400" b="1" dirty="0" smtClean="0">
                <a:solidFill>
                  <a:srgbClr val="216D93"/>
                </a:solidFill>
                <a:latin typeface="+mn-lt"/>
                <a:sym typeface="Wingdings" panose="05000000000000000000" pitchFamily="2" charset="2"/>
              </a:rPr>
              <a:t>.</a:t>
            </a:r>
            <a:endParaRPr lang="es-MX" altLang="es-AR" sz="1400" b="1" dirty="0">
              <a:solidFill>
                <a:srgbClr val="216D93"/>
              </a:solidFill>
              <a:latin typeface="+mn-lt"/>
            </a:endParaRPr>
          </a:p>
          <a:p>
            <a:pPr algn="just" eaLnBrk="1" hangingPunct="1">
              <a:buClr>
                <a:srgbClr val="FFFF00"/>
              </a:buClr>
            </a:pPr>
            <a:r>
              <a:rPr lang="es-MX" altLang="es-AR" sz="1400" dirty="0">
                <a:solidFill>
                  <a:srgbClr val="216D93"/>
                </a:solidFill>
                <a:latin typeface="+mn-lt"/>
              </a:rPr>
              <a:t>	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3386308" y="1785621"/>
            <a:ext cx="504056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Flecha derecha 7"/>
          <p:cNvSpPr/>
          <p:nvPr/>
        </p:nvSpPr>
        <p:spPr>
          <a:xfrm>
            <a:off x="3386308" y="1996063"/>
            <a:ext cx="504056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Flecha derecha 9"/>
          <p:cNvSpPr/>
          <p:nvPr/>
        </p:nvSpPr>
        <p:spPr>
          <a:xfrm>
            <a:off x="3386308" y="2233866"/>
            <a:ext cx="504056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076" y="431800"/>
            <a:ext cx="7758724" cy="471600"/>
          </a:xfrm>
        </p:spPr>
        <p:txBody>
          <a:bodyPr>
            <a:normAutofit/>
          </a:bodyPr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Prefinanciación de Exportaciones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95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97742" y="986460"/>
            <a:ext cx="8748516" cy="548652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 eaLnBrk="1" hangingPunct="1"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4800" b="1" u="sng" dirty="0">
                <a:solidFill>
                  <a:srgbClr val="216D93"/>
                </a:solidFill>
              </a:rPr>
              <a:t>Plazo</a:t>
            </a:r>
            <a:r>
              <a:rPr lang="es-MX" altLang="es-AR" sz="4800" b="1" dirty="0">
                <a:solidFill>
                  <a:srgbClr val="216D93"/>
                </a:solidFill>
              </a:rPr>
              <a:t>:</a:t>
            </a:r>
          </a:p>
          <a:p>
            <a:pPr algn="just" eaLnBrk="1" hangingPunct="1"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AR" altLang="es-AR" sz="4800" b="1" dirty="0" smtClean="0">
                <a:solidFill>
                  <a:srgbClr val="216D93"/>
                </a:solidFill>
              </a:rPr>
              <a:t>Hasta 360 días.</a:t>
            </a:r>
            <a:endParaRPr lang="es-AR" altLang="es-AR" sz="4800" b="1" dirty="0">
              <a:solidFill>
                <a:srgbClr val="216D93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4800" b="1" u="sng" dirty="0" smtClean="0">
                <a:solidFill>
                  <a:srgbClr val="216D93"/>
                </a:solidFill>
                <a:effectLst/>
              </a:rPr>
              <a:t>Objetivo</a:t>
            </a:r>
            <a:r>
              <a:rPr lang="es-MX" altLang="es-AR" sz="4800" b="1" u="sng" dirty="0">
                <a:solidFill>
                  <a:srgbClr val="216D93"/>
                </a:solidFill>
                <a:effectLst/>
              </a:rPr>
              <a:t>: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 </a:t>
            </a:r>
            <a:endParaRPr lang="es-MX" altLang="es-AR" sz="4800" b="1" dirty="0" smtClean="0">
              <a:solidFill>
                <a:srgbClr val="216D93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Permite 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al exportador vender a plazo en el exterior </a:t>
            </a:r>
            <a:r>
              <a:rPr lang="es-MX" altLang="es-AR" sz="4800" b="1" u="sng" dirty="0">
                <a:solidFill>
                  <a:srgbClr val="216D93"/>
                </a:solidFill>
                <a:effectLst/>
              </a:rPr>
              <a:t>bienes de origen nacional 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 y 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cobrar 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al contado su exportación.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  </a:t>
            </a:r>
            <a:endParaRPr lang="es-MX" altLang="es-AR" sz="4800" b="1" dirty="0" smtClean="0">
              <a:solidFill>
                <a:srgbClr val="216D93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Financiación bajo 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la modalidad de Crédito Proveedor (</a:t>
            </a:r>
            <a:r>
              <a:rPr lang="es-MX" altLang="es-AR" sz="4800" b="1" dirty="0" err="1">
                <a:solidFill>
                  <a:srgbClr val="216D93"/>
                </a:solidFill>
                <a:effectLst/>
              </a:rPr>
              <a:t>Supplier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 </a:t>
            </a:r>
            <a:r>
              <a:rPr lang="es-MX" altLang="es-AR" sz="4800" b="1" dirty="0" err="1">
                <a:solidFill>
                  <a:srgbClr val="216D93"/>
                </a:solidFill>
                <a:effectLst/>
              </a:rPr>
              <a:t>Credit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).</a:t>
            </a:r>
          </a:p>
          <a:p>
            <a:pPr marL="180975" indent="0" eaLnBrk="1" hangingPunct="1">
              <a:lnSpc>
                <a:spcPct val="90000"/>
              </a:lnSpc>
              <a:buClr>
                <a:srgbClr val="1A5674"/>
              </a:buClr>
              <a:buNone/>
              <a:defRPr/>
            </a:pPr>
            <a:endParaRPr lang="es-MX" altLang="es-AR" sz="4800" b="1" u="sng" dirty="0">
              <a:solidFill>
                <a:srgbClr val="216D93"/>
              </a:solidFill>
              <a:effectLst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4800" b="1" u="sng" dirty="0" smtClean="0">
                <a:solidFill>
                  <a:srgbClr val="216D93"/>
                </a:solidFill>
                <a:effectLst/>
              </a:rPr>
              <a:t>Moneda: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Dólares </a:t>
            </a:r>
            <a:r>
              <a:rPr lang="es-MX" altLang="es-AR" sz="4800" b="1" dirty="0">
                <a:solidFill>
                  <a:srgbClr val="216D93"/>
                </a:solidFill>
                <a:effectLst/>
              </a:rPr>
              <a:t>estadounidenses u otras divisas 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convertibles. </a:t>
            </a:r>
            <a:endParaRPr lang="es-MX" altLang="es-AR" sz="4800" b="1" u="sng" dirty="0" smtClean="0">
              <a:solidFill>
                <a:srgbClr val="216D93"/>
              </a:solidFill>
              <a:effectLst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4800" b="1" u="sng" dirty="0" smtClean="0">
              <a:solidFill>
                <a:srgbClr val="216D93"/>
              </a:solidFill>
              <a:effectLst/>
            </a:endParaRPr>
          </a:p>
          <a:p>
            <a:pPr marL="0" indent="0"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4800" b="1" u="sng" dirty="0" smtClean="0">
                <a:solidFill>
                  <a:srgbClr val="216D93"/>
                </a:solidFill>
                <a:effectLst/>
              </a:rPr>
              <a:t>Modalidades de instrumentación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:</a:t>
            </a:r>
          </a:p>
          <a:p>
            <a:pPr marL="285750" lvl="1" indent="-285750"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Operaciones “con recurso” (</a:t>
            </a:r>
            <a:r>
              <a:rPr lang="es-MX" altLang="es-AR" sz="4800" b="1" u="sng" dirty="0" smtClean="0">
                <a:solidFill>
                  <a:srgbClr val="216D93"/>
                </a:solidFill>
                <a:effectLst/>
              </a:rPr>
              <a:t>afecta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 el margen de crédito del cliente exportador)</a:t>
            </a:r>
          </a:p>
          <a:p>
            <a:pPr marL="285750" lvl="1" indent="-285750" algn="just" eaLnBrk="1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Operaciones “sin recurso” (</a:t>
            </a:r>
            <a:r>
              <a:rPr lang="es-MX" altLang="es-AR" sz="4800" b="1" u="sng" dirty="0" smtClean="0">
                <a:solidFill>
                  <a:srgbClr val="216D93"/>
                </a:solidFill>
                <a:effectLst/>
              </a:rPr>
              <a:t>no afecta</a:t>
            </a: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 el margen de crédito del cliente exportador). </a:t>
            </a:r>
          </a:p>
          <a:p>
            <a:pPr marL="0" lvl="1" indent="0" algn="just" eaLnBrk="1" hangingPunct="1">
              <a:lnSpc>
                <a:spcPct val="90000"/>
              </a:lnSpc>
              <a:buClr>
                <a:srgbClr val="1A5674"/>
              </a:buClr>
              <a:buNone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      Mediante: </a:t>
            </a:r>
            <a:endParaRPr lang="es-MX" altLang="es-AR" sz="4800" b="1" dirty="0" smtClean="0">
              <a:solidFill>
                <a:srgbClr val="216D93"/>
              </a:solidFill>
            </a:endParaRPr>
          </a:p>
          <a:p>
            <a:pPr marL="360363" lvl="1" indent="-87313" algn="just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§"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effectLst/>
              </a:rPr>
              <a:t>Carta de Crédito Irrevocable emitida  por una filial del Banco en el exterior  o un banco en el exterior que </a:t>
            </a:r>
            <a:r>
              <a:rPr lang="es-MX" altLang="es-AR" sz="4800" b="1" dirty="0">
                <a:solidFill>
                  <a:srgbClr val="216D93"/>
                </a:solidFill>
              </a:rPr>
              <a:t>cuente con calificación suficiente según las calificadoras internacionales. O bien un banco del exterior </a:t>
            </a:r>
            <a:r>
              <a:rPr lang="es-AR" sz="4800" b="1" dirty="0">
                <a:solidFill>
                  <a:srgbClr val="216D93"/>
                </a:solidFill>
              </a:rPr>
              <a:t>que integre la nómina de entidades autorizadas para operar en los Convenios de Pagos y Créditos Recíprocos suscriptos por el </a:t>
            </a:r>
            <a:r>
              <a:rPr lang="es-AR" sz="4800" b="1" dirty="0" smtClean="0">
                <a:solidFill>
                  <a:srgbClr val="216D93"/>
                </a:solidFill>
              </a:rPr>
              <a:t>BCRA.</a:t>
            </a:r>
          </a:p>
          <a:p>
            <a:pPr marL="360363" lvl="1" indent="-87313" algn="just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Char char="§"/>
              <a:defRPr/>
            </a:pPr>
            <a:r>
              <a:rPr lang="es-AR" altLang="es-AR" sz="4800" b="1" dirty="0" smtClean="0">
                <a:solidFill>
                  <a:srgbClr val="216D93"/>
                </a:solidFill>
              </a:rPr>
              <a:t>Letras Avaladas </a:t>
            </a:r>
            <a:r>
              <a:rPr lang="es-MX" altLang="es-AR" sz="4800" b="1" dirty="0" smtClean="0">
                <a:solidFill>
                  <a:srgbClr val="216D93"/>
                </a:solidFill>
              </a:rPr>
              <a:t>por </a:t>
            </a:r>
            <a:r>
              <a:rPr lang="es-MX" altLang="es-AR" sz="4800" b="1" dirty="0">
                <a:solidFill>
                  <a:srgbClr val="216D93"/>
                </a:solidFill>
              </a:rPr>
              <a:t>una filial del Banco en el exterior  o un banco en el exterior que cuente con calificación suficiente según las calificadoras internacionales. O bien un banco del exterior </a:t>
            </a:r>
            <a:r>
              <a:rPr lang="es-AR" sz="4800" b="1" dirty="0">
                <a:solidFill>
                  <a:srgbClr val="216D93"/>
                </a:solidFill>
              </a:rPr>
              <a:t>que integre la nómina de entidades autorizadas para operar en los Convenios de Pagos y Créditos Recíprocos suscriptos por el </a:t>
            </a:r>
            <a:r>
              <a:rPr lang="es-AR" sz="4800" b="1" dirty="0" smtClean="0">
                <a:solidFill>
                  <a:srgbClr val="216D93"/>
                </a:solidFill>
              </a:rPr>
              <a:t>BCRA.</a:t>
            </a:r>
          </a:p>
          <a:p>
            <a:pPr marL="273050" lvl="1" indent="0" algn="just">
              <a:lnSpc>
                <a:spcPct val="90000"/>
              </a:lnSpc>
              <a:buClr>
                <a:srgbClr val="1A5674"/>
              </a:buClr>
              <a:buNone/>
              <a:defRPr/>
            </a:pPr>
            <a:endParaRPr lang="es-MX" altLang="es-AR" sz="4800" b="1" dirty="0" smtClean="0">
              <a:solidFill>
                <a:srgbClr val="216D9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b="1" u="sng" dirty="0" smtClean="0">
                <a:solidFill>
                  <a:srgbClr val="216D93"/>
                </a:solidFill>
                <a:cs typeface="+mn-cs"/>
              </a:rPr>
              <a:t>Usuarios:</a:t>
            </a:r>
            <a:endParaRPr lang="es-ES" sz="4800" b="1" u="sng" dirty="0">
              <a:solidFill>
                <a:srgbClr val="216D93"/>
              </a:solidFill>
              <a:cs typeface="+mn-cs"/>
            </a:endParaRPr>
          </a:p>
          <a:p>
            <a:pPr marL="180975" indent="0">
              <a:buNone/>
            </a:pP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Operaciones "</a:t>
            </a:r>
            <a:r>
              <a:rPr lang="es-ES" sz="4800" b="1" dirty="0">
                <a:solidFill>
                  <a:srgbClr val="216D93"/>
                </a:solidFill>
                <a:cs typeface="+mn-cs"/>
              </a:rPr>
              <a:t>Con </a:t>
            </a: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Recurso”: Empresas </a:t>
            </a:r>
            <a:r>
              <a:rPr lang="es-ES" sz="4800" b="1" dirty="0">
                <a:solidFill>
                  <a:srgbClr val="216D93"/>
                </a:solidFill>
                <a:cs typeface="+mn-cs"/>
              </a:rPr>
              <a:t>vinculadas a crédito con el </a:t>
            </a: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Banco.</a:t>
            </a:r>
            <a:endParaRPr lang="es-ES" sz="4800" b="1" dirty="0">
              <a:solidFill>
                <a:srgbClr val="216D93"/>
              </a:solidFill>
              <a:cs typeface="+mn-cs"/>
            </a:endParaRPr>
          </a:p>
          <a:p>
            <a:pPr marL="180975" indent="0">
              <a:buNone/>
            </a:pP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Operaciones "</a:t>
            </a:r>
            <a:r>
              <a:rPr lang="es-ES" sz="4800" b="1" dirty="0">
                <a:solidFill>
                  <a:srgbClr val="216D93"/>
                </a:solidFill>
                <a:cs typeface="+mn-cs"/>
              </a:rPr>
              <a:t>Sin </a:t>
            </a: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Recurso”: Empresas </a:t>
            </a:r>
            <a:r>
              <a:rPr lang="es-ES" sz="4800" b="1" dirty="0">
                <a:solidFill>
                  <a:srgbClr val="216D93"/>
                </a:solidFill>
                <a:cs typeface="+mn-cs"/>
              </a:rPr>
              <a:t>vinculadas a crédito con el </a:t>
            </a: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Banco o titulares </a:t>
            </a:r>
            <a:r>
              <a:rPr lang="es-ES" sz="4800" b="1" dirty="0">
                <a:solidFill>
                  <a:srgbClr val="216D93"/>
                </a:solidFill>
                <a:cs typeface="+mn-cs"/>
              </a:rPr>
              <a:t>de Cuentas </a:t>
            </a:r>
            <a:r>
              <a:rPr lang="es-ES" sz="4800" b="1" dirty="0" smtClean="0">
                <a:solidFill>
                  <a:srgbClr val="216D93"/>
                </a:solidFill>
                <a:cs typeface="+mn-cs"/>
              </a:rPr>
              <a:t>Corriente</a:t>
            </a:r>
          </a:p>
          <a:p>
            <a:pPr marL="180975" indent="0">
              <a:buNone/>
            </a:pPr>
            <a:endParaRPr lang="es-ES" sz="4800" b="1" dirty="0">
              <a:solidFill>
                <a:srgbClr val="216D93"/>
              </a:solidFill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altLang="es-AR" sz="4800" b="1" u="sng" dirty="0" smtClean="0">
                <a:solidFill>
                  <a:srgbClr val="216D93"/>
                </a:solidFill>
                <a:sym typeface="Wingdings" panose="05000000000000000000" pitchFamily="2" charset="2"/>
              </a:rPr>
              <a:t>Tasa: </a:t>
            </a:r>
          </a:p>
          <a:p>
            <a:pPr marL="0" indent="0" algn="just">
              <a:lnSpc>
                <a:spcPct val="90000"/>
              </a:lnSpc>
              <a:buClr>
                <a:srgbClr val="1A5674"/>
              </a:buClr>
              <a:buNone/>
              <a:defRPr/>
            </a:pPr>
            <a:r>
              <a:rPr lang="es-MX" altLang="es-AR" sz="4800" b="1" dirty="0" smtClean="0">
                <a:solidFill>
                  <a:srgbClr val="216D93"/>
                </a:solidFill>
                <a:sym typeface="Wingdings" panose="05000000000000000000" pitchFamily="2" charset="2"/>
              </a:rPr>
              <a:t>Fondeo Local: Spread de acuerdo al tamaño de la empresa, al plazo de la operación y las condiciones de mercado.</a:t>
            </a:r>
            <a:endParaRPr lang="es-MX" altLang="es-AR" sz="4800" b="1" dirty="0" smtClean="0">
              <a:solidFill>
                <a:srgbClr val="216D93"/>
              </a:solidFill>
            </a:endParaRPr>
          </a:p>
          <a:p>
            <a:pPr marL="0" indent="0" algn="just">
              <a:lnSpc>
                <a:spcPct val="90000"/>
              </a:lnSpc>
              <a:buClr>
                <a:srgbClr val="1A5674"/>
              </a:buClr>
              <a:buNone/>
              <a:defRPr/>
            </a:pPr>
            <a:endParaRPr lang="es-AR" altLang="es-AR" sz="5600" b="1" dirty="0">
              <a:solidFill>
                <a:srgbClr val="216D93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5601" y="431800"/>
            <a:ext cx="6959144" cy="4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alt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Financiación de Exportaciones </a:t>
            </a:r>
            <a:r>
              <a:rPr lang="es-MX" altLang="es-A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altLang="es-AR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FIEX</a:t>
            </a:r>
            <a:r>
              <a:rPr lang="es-MX" altLang="es-A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MX" altLang="es-AR" sz="6000" dirty="0">
                <a:solidFill>
                  <a:srgbClr val="FFFFFF"/>
                </a:solidFill>
              </a:rPr>
              <a:t/>
            </a:r>
            <a:br>
              <a:rPr lang="es-MX" altLang="es-AR" sz="6000" dirty="0">
                <a:solidFill>
                  <a:srgbClr val="FFFFFF"/>
                </a:solidFill>
              </a:rPr>
            </a:br>
            <a:r>
              <a:rPr lang="es-MX" altLang="es-AR" sz="2000" b="1" i="1" dirty="0">
                <a:solidFill>
                  <a:srgbClr val="FFFFFF"/>
                </a:solidFill>
              </a:rPr>
              <a:t/>
            </a:r>
            <a:br>
              <a:rPr lang="es-MX" altLang="es-AR" sz="2000" b="1" i="1" dirty="0">
                <a:solidFill>
                  <a:srgbClr val="FFFFFF"/>
                </a:solidFill>
              </a:rPr>
            </a:br>
            <a:endParaRPr lang="es-AR" altLang="es-AR" sz="105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3" name="Rectangle 3"/>
          <p:cNvSpPr>
            <a:spLocks noGrp="1" noChangeArrowheads="1"/>
          </p:cNvSpPr>
          <p:nvPr>
            <p:ph idx="1"/>
          </p:nvPr>
        </p:nvSpPr>
        <p:spPr>
          <a:xfrm>
            <a:off x="238991" y="1070007"/>
            <a:ext cx="8426506" cy="5569783"/>
          </a:xfrm>
          <a:prstGeom prst="rect">
            <a:avLst/>
          </a:prstGeom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400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Préstamo en </a:t>
            </a:r>
            <a:r>
              <a:rPr lang="es-MX" altLang="es-AR" sz="1400" b="1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dólares </a:t>
            </a:r>
            <a:r>
              <a:rPr lang="es-MX" altLang="es-AR" sz="1400" b="1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estadounidenses</a:t>
            </a:r>
            <a:r>
              <a:rPr lang="es-MX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s-ES_tradnl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ES_tradnl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mpresas </a:t>
            </a:r>
            <a:r>
              <a:rPr lang="es-ES_tradnl" sz="1400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ES_tradnl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xportadoras </a:t>
            </a:r>
            <a:r>
              <a:rPr lang="es-ES_tradnl" sz="1400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todos los sectores económicos, vinculadas a crédito con el Banco, que cuenten con un flujo de ingresos en moneda extranjera proveniente de sus exportaciones </a:t>
            </a:r>
            <a:r>
              <a:rPr lang="es-ES_tradnl" sz="1400" b="1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representen al menos el 50% de su facturación por ventas de los últimos 12 meses calendario y que resulte suficiente para la cancelación del financiamiento solicitado.</a:t>
            </a:r>
            <a:endParaRPr lang="es-MX" altLang="es-AR" sz="1400" b="1" dirty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También destinado a financiar </a:t>
            </a:r>
            <a:r>
              <a:rPr lang="es-MX" altLang="es-AR" sz="1400" b="1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Inversiones</a:t>
            </a:r>
            <a:r>
              <a:rPr lang="es-MX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incluyendo maquinarias y equipos nuevos nacionales o extranjeros para afectar a producción de bienes destinados a la exportación, que permitan incrementar la producción de bienes exportables.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b="1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400" b="1" u="sng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Plazo</a:t>
            </a:r>
            <a:r>
              <a:rPr lang="es-MX" altLang="es-AR" sz="1400" b="1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s-MX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Capital de Trabajo	              Hasta 18 meses.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MX" altLang="es-AR" sz="1400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MX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        Inversiones	                       Hasta 5 años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400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MX" altLang="es-AR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Permite prorrogas hasta 360 días.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ES_tradnl" sz="1400" b="1" dirty="0" smtClean="0">
                <a:solidFill>
                  <a:srgbClr val="216D93"/>
                </a:solidFill>
                <a:effectLst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ES_tradnl" sz="1400" b="1" u="sng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Amortización</a:t>
            </a:r>
            <a:r>
              <a:rPr lang="es-ES_tradnl" sz="1400" b="1" u="sng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s-ES_tradnl" sz="1400" b="1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_tradnl" sz="1400" dirty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vencimientos que se establezcan surgirán de la evaluación individual de cada caso y deberán guardar relación con el flujo de ingresos previstos en moneda extranjera provenientes de sus exportaciones</a:t>
            </a:r>
            <a:r>
              <a:rPr lang="es-ES_tradnl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r>
              <a:rPr lang="es-ES_tradnl" sz="1400" dirty="0" smtClean="0">
                <a:solidFill>
                  <a:srgbClr val="216D9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s-ES_tradnl" sz="1400" dirty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r>
              <a:rPr lang="es-ES_tradnl" altLang="es-AR" sz="1400" b="1" u="sng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Tasa</a:t>
            </a:r>
            <a:r>
              <a:rPr lang="es-ES_tradnl" altLang="es-AR" sz="1400" b="1" dirty="0" smtClean="0">
                <a:solidFill>
                  <a:srgbClr val="216D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Dependiendo del tamaño de la empresa, el plazo de la operación y condiciones de mercado.</a:t>
            </a:r>
            <a:endParaRPr lang="es-ES_tradnl" altLang="es-AR" sz="1400" b="1" dirty="0">
              <a:solidFill>
                <a:srgbClr val="216D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endParaRPr lang="es-ES_tradnl" sz="1600" b="1" u="sng" dirty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MX" altLang="es-AR" sz="1600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5674"/>
              </a:buClr>
              <a:buFont typeface="Wingdings" panose="05000000000000000000" pitchFamily="2" charset="2"/>
              <a:buChar char="ü"/>
              <a:defRPr/>
            </a:pPr>
            <a:endParaRPr lang="es-MX" altLang="es-AR" sz="1600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fontAlgn="auto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AR" altLang="es-AR" sz="1800" dirty="0" smtClean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fontAlgn="auto" hangingPunct="1">
              <a:lnSpc>
                <a:spcPct val="90000"/>
              </a:lnSpc>
              <a:buClr>
                <a:srgbClr val="1A5674"/>
              </a:buClr>
              <a:buFont typeface="Wingdings" panose="05000000000000000000" pitchFamily="2" charset="2"/>
              <a:buNone/>
              <a:defRPr/>
            </a:pPr>
            <a:endParaRPr lang="es-AR" altLang="es-AR" sz="1800" dirty="0">
              <a:solidFill>
                <a:srgbClr val="216D9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6773" y="435766"/>
            <a:ext cx="7758724" cy="4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Financiación a Empresas Exportadoras (FIEMEX)</a:t>
            </a:r>
            <a:br>
              <a:rPr lang="es-MX" alt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alt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alt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altLang="es-A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3245088" y="3518148"/>
            <a:ext cx="720080" cy="1238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Flecha derecha 5"/>
          <p:cNvSpPr/>
          <p:nvPr/>
        </p:nvSpPr>
        <p:spPr>
          <a:xfrm>
            <a:off x="3245088" y="3762688"/>
            <a:ext cx="720080" cy="922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683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A - Theme">
  <a:themeElements>
    <a:clrScheme name="BNA - Paleta de Colores">
      <a:dk1>
        <a:srgbClr val="333333"/>
      </a:dk1>
      <a:lt1>
        <a:srgbClr val="FFFFFF"/>
      </a:lt1>
      <a:dk2>
        <a:srgbClr val="666666"/>
      </a:dk2>
      <a:lt2>
        <a:srgbClr val="EEECE1"/>
      </a:lt2>
      <a:accent1>
        <a:srgbClr val="1B5979"/>
      </a:accent1>
      <a:accent2>
        <a:srgbClr val="56BECF"/>
      </a:accent2>
      <a:accent3>
        <a:srgbClr val="808281"/>
      </a:accent3>
      <a:accent4>
        <a:srgbClr val="C99B73"/>
      </a:accent4>
      <a:accent5>
        <a:srgbClr val="F38148"/>
      </a:accent5>
      <a:accent6>
        <a:srgbClr val="7D74B5"/>
      </a:accent6>
      <a:hlink>
        <a:srgbClr val="1B5979"/>
      </a:hlink>
      <a:folHlink>
        <a:srgbClr val="3333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2569</Words>
  <Application>Microsoft Office PowerPoint</Application>
  <PresentationFormat>Presentación en pantalla (4:3)</PresentationFormat>
  <Paragraphs>496</Paragraphs>
  <Slides>41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BNA - Theme</vt:lpstr>
      <vt:lpstr>Inclusión, Política Financiera y Comercio Exterior</vt:lpstr>
      <vt:lpstr>Filiales en el exterior</vt:lpstr>
      <vt:lpstr>Red Comercial Comex – Presencia en el país </vt:lpstr>
      <vt:lpstr>Diapositiva 4</vt:lpstr>
      <vt:lpstr>Financiamientos de Comercio Exterior </vt:lpstr>
      <vt:lpstr>Prefinanciación de Exportaciones</vt:lpstr>
      <vt:lpstr>Prefinanciación de Exportaciones</vt:lpstr>
      <vt:lpstr>Financiación de Exportaciones (FIEX)  </vt:lpstr>
      <vt:lpstr>Financiación a Empresas Exportadoras (FIEMEX)  </vt:lpstr>
      <vt:lpstr>Nación Exporta </vt:lpstr>
      <vt:lpstr>Nación Exporta</vt:lpstr>
      <vt:lpstr>Nación Exporta </vt:lpstr>
      <vt:lpstr>Nación Exporta</vt:lpstr>
      <vt:lpstr>Nación Exporta</vt:lpstr>
      <vt:lpstr>Ferias Internacionales</vt:lpstr>
      <vt:lpstr>Ferias Internacionales</vt:lpstr>
      <vt:lpstr>Diapositiva 17</vt:lpstr>
      <vt:lpstr>Financiación de Importaciones</vt:lpstr>
      <vt:lpstr>Financiación de Importaciones</vt:lpstr>
      <vt:lpstr>Inclusión, Política Financiera y Comercio Exterior  </vt:lpstr>
      <vt:lpstr>Módulo Consultivo</vt:lpstr>
      <vt:lpstr>Orden de Pago / Transferencia</vt:lpstr>
      <vt:lpstr>Orden de Pago / Transferencia</vt:lpstr>
      <vt:lpstr>Orden de Pago / Transferencia </vt:lpstr>
      <vt:lpstr>Cobranza</vt:lpstr>
      <vt:lpstr>Cobranza </vt:lpstr>
      <vt:lpstr>Cobranza </vt:lpstr>
      <vt:lpstr>Crédito Documentario</vt:lpstr>
      <vt:lpstr>Crédito Documentario </vt:lpstr>
      <vt:lpstr>Crédito Documentario</vt:lpstr>
      <vt:lpstr>Crédito Documentario</vt:lpstr>
      <vt:lpstr>Comercio Exterior</vt:lpstr>
      <vt:lpstr>Aval de Importación</vt:lpstr>
      <vt:lpstr>Comercio Exterior</vt:lpstr>
      <vt:lpstr>Garantías Bancarias Internacionales Créditos contingentes (ISP 98) </vt:lpstr>
      <vt:lpstr>Garantías Bancarias Internacionales Créditos contingentes (ISP 98) </vt:lpstr>
      <vt:lpstr> Muchas Gracias  por su Atención!!!   Paula Ottati Estrategia Comercio Exterior  Comercio Exterior   Tel: (011) 4347-8103 E-Mail: pottati@bna.com.ar       </vt:lpstr>
      <vt:lpstr>Filiales en el exterior</vt:lpstr>
      <vt:lpstr>Filiales en el exterior</vt:lpstr>
      <vt:lpstr>Filiales en el exterior</vt:lpstr>
      <vt:lpstr> Muchas Gracias  por su Atención!!!   Marcelo Caprioli Control y Soporte Internacional Comercio Exterior   Tel: (011) 4347-7030 E-Mail: mcaprioli@bna.com.ar       </vt:lpstr>
    </vt:vector>
  </TitlesOfParts>
  <Company>Otherfly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Yanel Bottini</dc:creator>
  <cp:lastModifiedBy>Guadalupe</cp:lastModifiedBy>
  <cp:revision>645</cp:revision>
  <cp:lastPrinted>2018-08-27T14:27:12Z</cp:lastPrinted>
  <dcterms:created xsi:type="dcterms:W3CDTF">2013-02-14T14:37:52Z</dcterms:created>
  <dcterms:modified xsi:type="dcterms:W3CDTF">2018-08-27T19:47:05Z</dcterms:modified>
</cp:coreProperties>
</file>